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75"/>
  </p:notesMasterIdLst>
  <p:sldIdLst>
    <p:sldId id="260" r:id="rId3"/>
    <p:sldId id="261" r:id="rId4"/>
    <p:sldId id="262" r:id="rId5"/>
    <p:sldId id="263" r:id="rId6"/>
    <p:sldId id="265" r:id="rId7"/>
    <p:sldId id="266" r:id="rId8"/>
    <p:sldId id="268" r:id="rId9"/>
    <p:sldId id="274" r:id="rId10"/>
    <p:sldId id="275" r:id="rId11"/>
    <p:sldId id="276" r:id="rId12"/>
    <p:sldId id="277" r:id="rId13"/>
    <p:sldId id="289" r:id="rId14"/>
    <p:sldId id="281" r:id="rId15"/>
    <p:sldId id="282" r:id="rId16"/>
    <p:sldId id="283" r:id="rId17"/>
    <p:sldId id="284" r:id="rId18"/>
    <p:sldId id="285" r:id="rId19"/>
    <p:sldId id="288" r:id="rId20"/>
    <p:sldId id="286" r:id="rId21"/>
    <p:sldId id="291" r:id="rId22"/>
    <p:sldId id="292" r:id="rId23"/>
    <p:sldId id="293" r:id="rId24"/>
    <p:sldId id="294" r:id="rId25"/>
    <p:sldId id="269" r:id="rId26"/>
    <p:sldId id="270" r:id="rId27"/>
    <p:sldId id="271" r:id="rId28"/>
    <p:sldId id="267" r:id="rId29"/>
    <p:sldId id="273" r:id="rId30"/>
    <p:sldId id="290" r:id="rId31"/>
    <p:sldId id="295" r:id="rId32"/>
    <p:sldId id="296" r:id="rId33"/>
    <p:sldId id="297" r:id="rId34"/>
    <p:sldId id="298" r:id="rId35"/>
    <p:sldId id="299" r:id="rId36"/>
    <p:sldId id="302" r:id="rId37"/>
    <p:sldId id="300" r:id="rId38"/>
    <p:sldId id="303" r:id="rId39"/>
    <p:sldId id="304" r:id="rId40"/>
    <p:sldId id="306" r:id="rId41"/>
    <p:sldId id="307" r:id="rId42"/>
    <p:sldId id="308" r:id="rId43"/>
    <p:sldId id="301" r:id="rId44"/>
    <p:sldId id="309" r:id="rId45"/>
    <p:sldId id="322" r:id="rId46"/>
    <p:sldId id="315" r:id="rId47"/>
    <p:sldId id="316" r:id="rId48"/>
    <p:sldId id="312" r:id="rId49"/>
    <p:sldId id="313" r:id="rId50"/>
    <p:sldId id="314" r:id="rId51"/>
    <p:sldId id="310" r:id="rId52"/>
    <p:sldId id="337" r:id="rId53"/>
    <p:sldId id="338" r:id="rId54"/>
    <p:sldId id="339" r:id="rId55"/>
    <p:sldId id="340" r:id="rId56"/>
    <p:sldId id="341" r:id="rId57"/>
    <p:sldId id="342" r:id="rId58"/>
    <p:sldId id="323" r:id="rId59"/>
    <p:sldId id="331" r:id="rId60"/>
    <p:sldId id="333" r:id="rId61"/>
    <p:sldId id="335" r:id="rId62"/>
    <p:sldId id="334" r:id="rId63"/>
    <p:sldId id="336" r:id="rId64"/>
    <p:sldId id="325" r:id="rId65"/>
    <p:sldId id="311" r:id="rId66"/>
    <p:sldId id="326" r:id="rId67"/>
    <p:sldId id="317" r:id="rId68"/>
    <p:sldId id="328" r:id="rId69"/>
    <p:sldId id="327" r:id="rId70"/>
    <p:sldId id="318" r:id="rId71"/>
    <p:sldId id="329" r:id="rId72"/>
    <p:sldId id="330" r:id="rId73"/>
    <p:sldId id="27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262626"/>
    <a:srgbClr val="0372ED"/>
    <a:srgbClr val="1C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550" autoAdjust="0"/>
  </p:normalViewPr>
  <p:slideViewPr>
    <p:cSldViewPr snapToGrid="0">
      <p:cViewPr varScale="1">
        <p:scale>
          <a:sx n="103" d="100"/>
          <a:sy n="103" d="100"/>
        </p:scale>
        <p:origin x="138" y="246"/>
      </p:cViewPr>
      <p:guideLst>
        <p:guide orient="horz" pos="2160"/>
        <p:guide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F7886-D16D-4B65-9ED8-5E9A9774A080}" type="datetimeFigureOut">
              <a:rPr lang="en-US" smtClean="0"/>
              <a:t>2/14/2017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5EE64-537D-4EF9-ABB0-0ECF4A3101AB}" type="slidenum">
              <a:rPr lang="en-US" smtClean="0"/>
              <a:t>‹#›</a:t>
            </a:fld>
            <a:endParaRPr lang="en-US" dirty="0"/>
          </a:p>
        </p:txBody>
      </p:sp>
    </p:spTree>
    <p:extLst>
      <p:ext uri="{BB962C8B-B14F-4D97-AF65-F5344CB8AC3E}">
        <p14:creationId xmlns:p14="http://schemas.microsoft.com/office/powerpoint/2010/main" val="2191342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18477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集群名称只能小写。命名示例：</a:t>
            </a:r>
            <a:r>
              <a:rPr lang="en-US" altLang="zh-CN" dirty="0" err="1"/>
              <a:t>kolibre</a:t>
            </a:r>
            <a:r>
              <a:rPr lang="en-US" altLang="zh-CN" dirty="0"/>
              <a:t>-sf-demo-dev</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Demo</a:t>
            </a:r>
            <a:r>
              <a:rPr lang="zh-CN" altLang="en-US" dirty="0"/>
              <a:t>集群的账号和密码为：</a:t>
            </a:r>
            <a:r>
              <a:rPr lang="en-US" altLang="zh-CN" dirty="0"/>
              <a:t>Kolibre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命名规则：</a:t>
            </a:r>
            <a:r>
              <a:rPr lang="en-US" altLang="zh-CN" dirty="0"/>
              <a:t>-, Pascal, lowercase;</a:t>
            </a:r>
            <a:r>
              <a:rPr lang="zh-CN" altLang="en-US" dirty="0"/>
              <a:t> 环境值作为后缀</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需要提前创建资源组，为了能够同时在改资源组中创建其它资源</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5248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节点类型计数：设置为 </a:t>
            </a:r>
            <a:r>
              <a:rPr lang="en-US" altLang="zh-CN" dirty="0"/>
              <a:t>1</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开发设置为</a:t>
            </a:r>
            <a:r>
              <a:rPr lang="en-US" altLang="zh-CN" dirty="0"/>
              <a:t>5</a:t>
            </a:r>
            <a:r>
              <a:rPr lang="zh-CN" altLang="en-US" dirty="0"/>
              <a:t>节点，生产也设置为</a:t>
            </a:r>
            <a:r>
              <a:rPr lang="en-US" altLang="zh-CN" dirty="0"/>
              <a:t>5</a:t>
            </a:r>
            <a:r>
              <a:rPr lang="zh-CN" altLang="en-US" dirty="0"/>
              <a:t>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7957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需要准备证书和 </a:t>
            </a:r>
            <a:r>
              <a:rPr lang="en-US" altLang="zh-CN" dirty="0" err="1"/>
              <a:t>AzureKeyVault</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资源密钥保管库：</a:t>
            </a:r>
            <a:r>
              <a:rPr lang="en-US" altLang="zh-CN" dirty="0"/>
              <a:t>/subscriptions/e72ff518-d017-4cbe-8abd-1d6a4678cef8/</a:t>
            </a:r>
            <a:r>
              <a:rPr lang="en-US" altLang="zh-CN" dirty="0" err="1"/>
              <a:t>resourceGroups</a:t>
            </a:r>
            <a:r>
              <a:rPr lang="en-US" altLang="zh-CN" dirty="0"/>
              <a:t>/</a:t>
            </a:r>
            <a:r>
              <a:rPr lang="en-US" altLang="zh-CN" dirty="0" err="1"/>
              <a:t>kolibre</a:t>
            </a:r>
            <a:r>
              <a:rPr lang="en-US" altLang="zh-CN" dirty="0"/>
              <a:t>-sf-demo-dev/providers/</a:t>
            </a:r>
            <a:r>
              <a:rPr lang="en-US" altLang="zh-CN" dirty="0" err="1"/>
              <a:t>Microsoft.KeyVault</a:t>
            </a:r>
            <a:r>
              <a:rPr lang="en-US" altLang="zh-CN" dirty="0"/>
              <a:t>/vaults/</a:t>
            </a:r>
            <a:r>
              <a:rPr lang="en-US" altLang="zh-CN" dirty="0" err="1"/>
              <a:t>KolibreSFDemoKeyVaultDev</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证书</a:t>
            </a:r>
            <a:r>
              <a:rPr lang="en-US" altLang="zh-CN" dirty="0"/>
              <a:t>URL</a:t>
            </a:r>
            <a:r>
              <a:rPr lang="zh-CN" altLang="en-US" dirty="0"/>
              <a:t>：</a:t>
            </a:r>
            <a:r>
              <a:rPr lang="en-US" altLang="zh-CN" dirty="0"/>
              <a:t>https://kolibresfdemokeyvaultdev.vault.azure.cn:443/secrets/StarDevKolibreCredit/d1057d4ac170499d90f2b90431b10bb5</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证书指纹：</a:t>
            </a:r>
            <a:r>
              <a:rPr lang="en-US" altLang="zh-CN" dirty="0"/>
              <a:t>5caeb43a16bd774f289c106373007c9a55f803e4</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只需要设置服务端证书</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安全模型主要依靠网络隔离和人员管理</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3092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3793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"$schema": "https://schema.management.azure.com/schemas/2015-01-01/</a:t>
            </a:r>
            <a:r>
              <a:rPr lang="en-US" dirty="0" err="1"/>
              <a:t>deploymentTemplate.json</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contentVersion</a:t>
            </a:r>
            <a:r>
              <a:rPr lang="en-US" dirty="0"/>
              <a:t>": "1.0.0.0",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"parameters":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virtualMachineScaleSets_nodes_adminPassword</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null,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SecureString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virtualMachineScaleSets_nodes_name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vaults_KolibreSFDemoKeyVaultDev_name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KolibreSFDemoKeyVaultDev</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loadBalancers_LB_kolibre_sf_demo_dev_nodes_name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"LB-</a:t>
            </a:r>
            <a:r>
              <a:rPr lang="en-US" dirty="0" err="1"/>
              <a:t>kolibre</a:t>
            </a:r>
            <a:r>
              <a:rPr lang="en-US" dirty="0"/>
              <a:t>-sf-demo-dev-nodes",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"publicIPAddresses_LBIP_kolibre_sf_demo_dev_0_name":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"LBIP-kolibre-sf-demo-dev-0",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virtualNetworks_VNet_kolibre_sf_demo_dev_name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VNet</a:t>
            </a:r>
            <a:r>
              <a:rPr lang="en-US" dirty="0"/>
              <a:t>-</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clusters_kolibre_sf_demo_dev_name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"storageAccounts_pq75vskywd4dy101_name":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"storageAccounts_pq75vskywd4dy102_name":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"storageAccounts_pq75vskywd4dy103_name":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"storageAccounts_pq75vskywd4dy104_name":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"storageAccounts_sfdgkolibresfdemodev2700_name":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"storageAccounts_sflogskolibresfdemod8669_name":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loadBalancers_LB_kolibre_sf_demo_dev_nodes_id</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"loadBalancers_LB_kolibre_sf_demo_dev_nodes_id_2":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-sf-demo-dev-nodes/probes/</a:t>
            </a:r>
            <a:r>
              <a:rPr lang="en-US" dirty="0" err="1"/>
              <a:t>FabricGatewayProbe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"loadBalancers_LB_kolibre_sf_demo_dev_nodes_id_3":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"loadBalancers_LB_kolibre_sf_demo_dev_nodes_id_4":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"loadBalancers_LB_kolibre_sf_demo_dev_nodes_id_5":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-sf-demo-dev-nodes/probes/</a:t>
            </a:r>
            <a:r>
              <a:rPr lang="en-US" dirty="0" err="1"/>
              <a:t>FabricHttpGatewayProbe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"loadBalancers_LB_kolibre_sf_demo_dev_nodes_id_6":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"loadBalancers_LB_kolibre_sf_demo_dev_nodes_id_7":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"loadBalancers_LB_kolibre_sf_demo_dev_nodes_id_8":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"loadBalancers_LB_kolibre_sf_demo_dev_nodes_id_9":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"loadBalancers_LB_kolibre_sf_demo_dev_nodes_id_10":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"loadBalancers_LB_kolibre_sf_demo_dev_nodes_id_11":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"variables":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Microsoft.Compute</a:t>
            </a:r>
            <a:r>
              <a:rPr lang="en-US" dirty="0"/>
              <a:t>/</a:t>
            </a:r>
            <a:r>
              <a:rPr lang="en-US" dirty="0" err="1"/>
              <a:t>virtualMachineScaleSets</a:t>
            </a:r>
            <a:r>
              <a:rPr lang="en-US" dirty="0"/>
              <a:t>/nodes”。",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Microsoft.Compute</a:t>
            </a:r>
            <a:r>
              <a:rPr lang="en-US" dirty="0"/>
              <a:t>/</a:t>
            </a:r>
            <a:r>
              <a:rPr lang="en-US" dirty="0" err="1"/>
              <a:t>virtualMachineScaleSets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"Standard_A1",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"capacity":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"2015-06-15",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"mode": "Automatic"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osProfile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computerNamePrefix</a:t>
            </a:r>
            <a:r>
              <a:rPr lang="en-US" dirty="0"/>
              <a:t>":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adminUsername</a:t>
            </a:r>
            <a:r>
              <a:rPr lang="en-US" dirty="0"/>
              <a:t>": "Kolibre",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windowsConfiguration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provisionVMAgent</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enableAutomaticUpdates</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"secrets":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sourceVault</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resourceId</a:t>
            </a:r>
            <a:r>
              <a:rPr lang="en-US" dirty="0"/>
              <a:t>('</a:t>
            </a:r>
            <a:r>
              <a:rPr lang="en-US" dirty="0" err="1"/>
              <a:t>Microsoft.KeyVault</a:t>
            </a:r>
            <a:r>
              <a:rPr lang="en-US" dirty="0"/>
              <a:t>/vaults',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vaultCertificates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certificateUrl</a:t>
            </a:r>
            <a:r>
              <a:rPr lang="en-US" dirty="0"/>
              <a:t>": "https://kolibresfdemokeyvaultdev.vault.azure.cn:443/secrets/</a:t>
            </a:r>
            <a:r>
              <a:rPr lang="en-US" dirty="0" err="1"/>
              <a:t>StarDevKolibreCredit</a:t>
            </a:r>
            <a:r>
              <a:rPr lang="en-US" dirty="0"/>
              <a:t>/d1057d4ac170499d90f2b90431b10bb5"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adminPassword</a:t>
            </a:r>
            <a:r>
              <a:rPr lang="en-US" dirty="0"/>
              <a:t>": "[parameters('</a:t>
            </a:r>
            <a:r>
              <a:rPr lang="en-US" dirty="0" err="1"/>
              <a:t>virtualMachineScaleSets_nodes_adminPassword</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osDisk</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vhdContainers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"https://pq75vskywd4dy100.blob.core.chinacloudapi.cn/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"https://pq75vskywd4dy101.blob.core.chinacloudapi.cn/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"https://pq75vskywd4dy102.blob.core.chinacloudapi.cn/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"https://pq75vskywd4dy103.blob.core.chinacloudapi.cn/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"https://pq75vskywd4dy104.blob.core.chinacloudapi.cn/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vmssosdisk</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createOption</a:t>
            </a:r>
            <a:r>
              <a:rPr lang="en-US" dirty="0"/>
              <a:t>": "</a:t>
            </a:r>
            <a:r>
              <a:rPr lang="en-US" dirty="0" err="1"/>
              <a:t>FromImage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"caching": "</a:t>
            </a:r>
            <a:r>
              <a:rPr lang="en-US" dirty="0" err="1"/>
              <a:t>ReadOnly</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imageReference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MicrosoftWindowsServer</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"offer": "</a:t>
            </a:r>
            <a:r>
              <a:rPr lang="en-US" dirty="0" err="1"/>
              <a:t>WindowsServer</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"2012-R2-Datacenter",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"version": "latest"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networkProfile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networkInterfaceConfigurations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"NIC-kolibre-sf-demo-dev-0",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"primary":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ipConfigurations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"NIC-kolibre-sf-demo-dev-0",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"subnet":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virtualNetworks</a:t>
            </a:r>
            <a:r>
              <a:rPr lang="en-US" dirty="0"/>
              <a:t>', parameters('</a:t>
            </a:r>
            <a:r>
              <a:rPr lang="en-US" dirty="0" err="1"/>
              <a:t>virtualNetworks_VNet_kolibre_sf_demo_dev_name</a:t>
            </a:r>
            <a:r>
              <a:rPr lang="en-US" dirty="0"/>
              <a:t>')), '/subnets/Subnet-0')]"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loadBalancerBackendAddressPools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 '/</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loadBalancerInboundNatPools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 '/</a:t>
            </a:r>
            <a:r>
              <a:rPr lang="en-US" dirty="0" err="1"/>
              <a:t>inboundNatPools</a:t>
            </a:r>
            <a:r>
              <a:rPr lang="en-US" dirty="0"/>
              <a:t>/</a:t>
            </a:r>
            <a:r>
              <a:rPr lang="en-US" dirty="0" err="1"/>
              <a:t>LoadBalancerBEAddressNatPool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extensionProfile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"extensions":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Microsoft.Azure.ServiceFabric</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ServiceFabricNode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typeHandlerVersion</a:t>
            </a:r>
            <a:r>
              <a:rPr lang="en-US" dirty="0"/>
              <a:t>": "1.0",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autoUpgradeMinorVersion</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"settings":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clusterEndpoint</a:t>
            </a:r>
            <a:r>
              <a:rPr lang="en-US" dirty="0"/>
              <a:t>": "https://chinaeast.servicefabric.chinacloudapi.cn/runtime/clusters/5cf49a0c-da24-45c3-bcca-167977639788",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nodeTypeRef</a:t>
            </a:r>
            <a:r>
              <a:rPr lang="en-US" dirty="0"/>
              <a:t>":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dataPath</a:t>
            </a:r>
            <a:r>
              <a:rPr lang="en-US" dirty="0"/>
              <a:t>": "D:\\\\SvcFab",</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durabilityLevel</a:t>
            </a:r>
            <a:r>
              <a:rPr lang="en-US" dirty="0"/>
              <a:t>": "Bronze",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"certificate":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"thumbprint": "5caeb43a16bd774f289c106373007c9a55f803e4",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"x509StoreName": "My"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concat</a:t>
            </a:r>
            <a:r>
              <a:rPr lang="en-US" dirty="0"/>
              <a:t>(parameters('</a:t>
            </a:r>
            <a:r>
              <a:rPr lang="en-US" dirty="0" err="1"/>
              <a:t>virtualMachineScaleSets_nodes_name</a:t>
            </a:r>
            <a:r>
              <a:rPr lang="en-US" dirty="0"/>
              <a:t>'),'_</a:t>
            </a:r>
            <a:r>
              <a:rPr lang="en-US" dirty="0" err="1"/>
              <a:t>ServiceFabricNode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Microsoft.Azure.Diagnostics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IaaSDiagnostics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typeHandlerVersion</a:t>
            </a:r>
            <a:r>
              <a:rPr lang="en-US" dirty="0"/>
              <a:t>": "1.5",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autoUpgradeMinorVersion</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"settings":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WadCfg</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DiagnosticMonitorConfiguration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overallQuotaInMB</a:t>
            </a:r>
            <a:r>
              <a:rPr lang="en-US" dirty="0"/>
              <a:t>": "50000",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EtwProviders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EtwEventSourceProviderConfiguration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"Microsoft-</a:t>
            </a:r>
            <a:r>
              <a:rPr lang="en-US" dirty="0" err="1"/>
              <a:t>ServiceFabric</a:t>
            </a:r>
            <a:r>
              <a:rPr lang="en-US" dirty="0"/>
              <a:t>-Actors",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scheduledTransferKeywordFilter</a:t>
            </a:r>
            <a:r>
              <a:rPr lang="en-US" dirty="0"/>
              <a:t>": "1",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ServiceFabricReliableActorEventTable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"Microsoft-</a:t>
            </a:r>
            <a:r>
              <a:rPr lang="en-US" dirty="0" err="1"/>
              <a:t>ServiceFabric</a:t>
            </a:r>
            <a:r>
              <a:rPr lang="en-US" dirty="0"/>
              <a:t>-Services",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ServiceFabricReliableServiceEventTable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EtwManifestProviderConfiguration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"cbd93bc2-71e5-4566-b3a7-595d8eeca6e8",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scheduledTransferLogLevelFilter</a:t>
            </a:r>
            <a:r>
              <a:rPr lang="en-US" dirty="0"/>
              <a:t>": "Information",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scheduledTransferKeywordFilter</a:t>
            </a:r>
            <a:r>
              <a:rPr lang="en-US" dirty="0"/>
              <a:t>": "4611686018427387904",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ServiceFabricSystemEventTable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StorageAccount</a:t>
            </a:r>
            <a:r>
              <a:rPr lang="en-US" dirty="0"/>
              <a:t>": "sfdgkolibresfdemodev2700"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"VMDiagnosticsVmExt_vmNodeType0Name"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Microsoft.KeyVault</a:t>
            </a:r>
            <a:r>
              <a:rPr lang="en-US" dirty="0"/>
              <a:t>/vaults',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virtualNetworks</a:t>
            </a:r>
            <a:r>
              <a:rPr lang="en-US" dirty="0"/>
              <a:t>', parameters('</a:t>
            </a:r>
            <a:r>
              <a:rPr lang="en-US" dirty="0" err="1"/>
              <a:t>virtualNetworks_VNet_kolibre_sf_demo_dev_name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Microsoft.KeyVault</a:t>
            </a:r>
            <a:r>
              <a:rPr lang="en-US" dirty="0"/>
              <a:t>/vaults/</a:t>
            </a:r>
            <a:r>
              <a:rPr lang="en-US" dirty="0" err="1"/>
              <a:t>KolibreSFDemoKeyVaultDev</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Microsoft.KeyVault</a:t>
            </a:r>
            <a:r>
              <a:rPr lang="en-US" dirty="0"/>
              <a:t>/vaults",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"2015-06-01",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"China East",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"family": "A",</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tenantId</a:t>
            </a:r>
            <a:r>
              <a:rPr lang="en-US" dirty="0"/>
              <a:t>": "242c1649-699b-4c67-a0dd-faa3cbb24dd6",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accessPolicies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tenantId</a:t>
            </a:r>
            <a:r>
              <a:rPr lang="en-US" dirty="0"/>
              <a:t>": "242c1649-699b-4c67-a0dd-faa3cbb24dd6",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objectId</a:t>
            </a:r>
            <a:r>
              <a:rPr lang="en-US" dirty="0"/>
              <a:t>": "2bce1e41-6f5f-4254-b315-615c6cf34e77",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"permissions":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"keys":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"get",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"create",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"delete",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"list",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"update",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"import",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"backup",</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"restore"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"secrets":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"all"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enabledForDeployment</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loadBalancers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loadBalancers_LB_kolibre_sf_demo_dev_nodes_name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privateIPAllocationMethod</a:t>
            </a:r>
            <a:r>
              <a:rPr lang="en-US" dirty="0"/>
              <a:t>": "Dynamic",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publicIPAddress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resourceId</a:t>
            </a:r>
            <a:r>
              <a:rPr lang="en-US" dirty="0"/>
              <a:t>('</a:t>
            </a:r>
            <a:r>
              <a:rPr lang="en-US" dirty="0" err="1"/>
              <a:t>Microsoft.Network</a:t>
            </a:r>
            <a:r>
              <a:rPr lang="en-US" dirty="0"/>
              <a:t>/</a:t>
            </a:r>
            <a:r>
              <a:rPr lang="en-US" dirty="0" err="1"/>
              <a:t>publicIPAddresses</a:t>
            </a:r>
            <a:r>
              <a:rPr lang="en-US" dirty="0"/>
              <a:t>',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loadBalancingRules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LBRule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a:t>
            </a:r>
            <a:r>
              <a:rPr lang="en-US" dirty="0" err="1"/>
              <a:t>loadBalancers_LB_kolibre_sf_demo_dev_nodes_id</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enableFloatingIP</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loadDistribution</a:t>
            </a:r>
            <a:r>
              <a:rPr lang="en-US" dirty="0"/>
              <a:t>": "Default",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LBHttpRule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enableFloatingIP</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loadDistribution</a:t>
            </a:r>
            <a:r>
              <a:rPr lang="en-US" dirty="0"/>
              <a:t>": "Default",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FabricGatewayProbe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"port":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intervalInSeconds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numberOfProbes</a:t>
            </a:r>
            <a:r>
              <a:rPr lang="en-US" dirty="0"/>
              <a:t>": 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FabricHttpGatewayProbe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"port":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intervalInSeconds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numberOfProbes</a:t>
            </a:r>
            <a:r>
              <a:rPr lang="en-US" dirty="0"/>
              <a:t>": 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inboundNatRules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outboundNatRules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inboundNatPools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LoadBalancerBEAddressNatPool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frontendPortRangeStart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frontendPortRangeEnd</a:t>
            </a:r>
            <a:r>
              <a:rPr lang="en-US" dirty="0"/>
              <a:t>": 4500,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publicIPAddresses</a:t>
            </a:r>
            <a:r>
              <a:rPr lang="en-US" dirty="0"/>
              <a:t>',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publicIPAddresses</a:t>
            </a:r>
            <a:r>
              <a:rPr lang="en-US" dirty="0"/>
              <a:t>/LBIP-kolibre-sf-demo-dev-0”。",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publicIPAddresses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publicIPAllocationMethod</a:t>
            </a:r>
            <a:r>
              <a:rPr lang="en-US" dirty="0"/>
              <a:t>": "Dynamic",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dnsSettings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domainNameLabel</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virtualNetworks</a:t>
            </a:r>
            <a:r>
              <a:rPr lang="en-US" dirty="0"/>
              <a:t>/</a:t>
            </a:r>
            <a:r>
              <a:rPr lang="en-US" dirty="0" err="1"/>
              <a:t>VNet</a:t>
            </a:r>
            <a:r>
              <a:rPr lang="en-US" dirty="0"/>
              <a:t>-</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virtualNetworks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virtualNetworks_VNet_kolibre_sf_demo_dev_name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addressSpace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addressPrefixes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"10.0.0.0/16"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"subnets":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"Subnet-0",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addressPrefix</a:t>
            </a:r>
            <a:r>
              <a:rPr lang="en-US" dirty="0"/>
              <a:t>": "10.0.0.0/24"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Microsoft.ServiceFabric</a:t>
            </a:r>
            <a:r>
              <a:rPr lang="en-US" dirty="0"/>
              <a:t>/clusters/</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Microsoft.ServiceFabric</a:t>
            </a:r>
            <a:r>
              <a:rPr lang="en-US" dirty="0"/>
              <a:t>/clusters",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clusters_kolibre_sf_demo_dev_name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"2016-09-01",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clusterCodeVersion</a:t>
            </a:r>
            <a:r>
              <a:rPr lang="en-US" dirty="0"/>
              <a:t>": "5.4.145.9494",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managementEndpoint</a:t>
            </a:r>
            <a:r>
              <a:rPr lang="en-US" dirty="0"/>
              <a:t>": "[</a:t>
            </a:r>
            <a:r>
              <a:rPr lang="en-US" dirty="0" err="1"/>
              <a:t>concat</a:t>
            </a:r>
            <a:r>
              <a:rPr lang="en-US" dirty="0"/>
              <a:t>('https://', parameters('</a:t>
            </a:r>
            <a:r>
              <a:rPr lang="en-US" dirty="0" err="1"/>
              <a:t>clusters_kolibre_sf_demo_dev_name</a:t>
            </a:r>
            <a:r>
              <a:rPr lang="en-US" dirty="0"/>
              <a:t>'),'.chinaeast.cloudapp.chinacloudapi.cn:19080')]",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"certificate":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"thumbprint": "5caeb43a16bd774f289c106373007c9a55f803e4",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"x509StoreName": "My"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clientCertificateThumbprints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clientCertificateCommonNames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fabricSettings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"Security",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"parameters":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ClusterProtectionLevel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"value": "</a:t>
            </a:r>
            <a:r>
              <a:rPr lang="en-US" dirty="0" err="1"/>
              <a:t>EncryptAndSign</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upgradeDescription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upgradeReplicaSetCheckTimeout</a:t>
            </a:r>
            <a:r>
              <a:rPr lang="en-US" dirty="0"/>
              <a:t>": "10675199.02:48:05.4775807",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healthCheckWaitDuration</a:t>
            </a:r>
            <a:r>
              <a:rPr lang="en-US" dirty="0"/>
              <a:t>": "00:05:00",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healthCheckStableDuration</a:t>
            </a:r>
            <a:r>
              <a:rPr lang="en-US" dirty="0"/>
              <a:t>": "00:05:00",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healthCheckRetryTimeout</a:t>
            </a:r>
            <a:r>
              <a:rPr lang="en-US" dirty="0"/>
              <a:t>": "00:45:00",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upgradeTimeout</a:t>
            </a:r>
            <a:r>
              <a:rPr lang="en-US" dirty="0"/>
              <a:t>": "12:00:00",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upgradeDomainTimeout</a:t>
            </a:r>
            <a:r>
              <a:rPr lang="en-US" dirty="0"/>
              <a:t>": "02:00:00",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maxPercentUnhealthyNodes</a:t>
            </a:r>
            <a:r>
              <a:rPr lang="en-US" dirty="0"/>
              <a:t>": 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maxPercentUnhealthyApplications</a:t>
            </a:r>
            <a:r>
              <a:rPr lang="en-US" dirty="0"/>
              <a:t>": 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deltaHealthPolicy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maxPercentDeltaUnhealthyNodes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maxPercentUpgradeDomainDeltaUnhealthyNodes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maxPercentDeltaUnhealthyApplications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diagnosticsStorageAccountConfig</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storageAccountName</a:t>
            </a:r>
            <a:r>
              <a:rPr lang="en-US" dirty="0"/>
              <a:t>": "sflogskolibresfdemod8669",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protectedAccountKeyName</a:t>
            </a:r>
            <a:r>
              <a:rPr lang="en-US" dirty="0"/>
              <a:t>": "StorageAccountKey1",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blobEndpoint</a:t>
            </a:r>
            <a:r>
              <a:rPr lang="en-US" dirty="0"/>
              <a:t>": "[</a:t>
            </a:r>
            <a:r>
              <a:rPr lang="en-US" dirty="0" err="1"/>
              <a:t>concat</a:t>
            </a:r>
            <a:r>
              <a:rPr lang="en-US" dirty="0"/>
              <a:t>('https', '://', parameters('storageAccounts_sflogskolibresfdemod8669_name'), '.blob.core.chinacloudapi.cn',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queueEndpoint</a:t>
            </a:r>
            <a:r>
              <a:rPr lang="en-US" dirty="0"/>
              <a:t>": "[</a:t>
            </a:r>
            <a:r>
              <a:rPr lang="en-US" dirty="0" err="1"/>
              <a:t>concat</a:t>
            </a:r>
            <a:r>
              <a:rPr lang="en-US" dirty="0"/>
              <a:t>('https', '://', parameters('storageAccounts_sflogskolibresfdemod8669_name'), '.queue.core.chinacloudapi.cn',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tableEndpoint</a:t>
            </a:r>
            <a:r>
              <a:rPr lang="en-US" dirty="0"/>
              <a:t>": "[</a:t>
            </a:r>
            <a:r>
              <a:rPr lang="en-US" dirty="0" err="1"/>
              <a:t>concat</a:t>
            </a:r>
            <a:r>
              <a:rPr lang="en-US" dirty="0"/>
              <a:t>('https', '://', parameters('storageAccounts_sflogskolibresfdemod8669_name'), '.table.core.chinacloudapi.cn',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nodeTypes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clientConnectionEndpointPort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httpGatewayEndpointPort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applicationPorts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startPort</a:t>
            </a:r>
            <a:r>
              <a:rPr lang="en-US" dirty="0"/>
              <a:t>": 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endPort</a:t>
            </a:r>
            <a:r>
              <a:rPr lang="en-US" dirty="0"/>
              <a:t>": 30000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ephemeralPorts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startPort</a:t>
            </a:r>
            <a:r>
              <a:rPr lang="en-US" dirty="0"/>
              <a:t>": 49152,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endPort</a:t>
            </a:r>
            <a:r>
              <a:rPr lang="en-US" dirty="0"/>
              <a:t>": 65534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isPrimary</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vmInstanceCount</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durabilityLevel</a:t>
            </a:r>
            <a:r>
              <a:rPr lang="en-US" dirty="0"/>
              <a:t>": "Bronze"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vmImage</a:t>
            </a:r>
            <a:r>
              <a:rPr lang="en-US" dirty="0"/>
              <a:t>": "Windows",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reliabilityLevel</a:t>
            </a:r>
            <a:r>
              <a:rPr lang="en-US" dirty="0"/>
              <a:t>": "Silver",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upgradeMode</a:t>
            </a:r>
            <a:r>
              <a:rPr lang="en-US" dirty="0"/>
              <a:t>": "Manual"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Microsoft.Storage</a:t>
            </a:r>
            <a:r>
              <a:rPr lang="en-US" dirty="0"/>
              <a:t>/</a:t>
            </a:r>
            <a:r>
              <a:rPr lang="en-US" dirty="0" err="1"/>
              <a:t>storageAccounts</a:t>
            </a:r>
            <a:r>
              <a:rPr lang="en-US" dirty="0"/>
              <a:t>', parameters('storageAccounts_sflogskolibresfdemod8669_name'))]"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"[parameters('storageAccounts_pq75vskywd4dy101_name')]",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"[parameters('storageAccounts_pq75vskywd4dy102_name')]",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"[parameters('storageAccounts_pq75vskywd4dy103_name')]",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"[parameters('storageAccounts_pq75vskywd4dy104_name')]",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"[parameters('storageAccounts_sfdgkolibresfdemodev2700_name')]",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"[parameters('storageAccounts_sflogskolibresfdemod8669_name')]",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7894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30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86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301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01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2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2/14/2017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69134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534523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负载均衡机制和一般的网络应用相同</a:t>
            </a:r>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29</a:t>
            </a:fld>
            <a:endParaRPr lang="en-US" dirty="0"/>
          </a:p>
        </p:txBody>
      </p:sp>
    </p:spTree>
    <p:extLst>
      <p:ext uri="{BB962C8B-B14F-4D97-AF65-F5344CB8AC3E}">
        <p14:creationId xmlns:p14="http://schemas.microsoft.com/office/powerpoint/2010/main" val="2886466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dirty="0"/>
              <a:t>Service Fabric </a:t>
            </a:r>
            <a:r>
              <a:rPr lang="zh-CN" altLang="en-US" dirty="0"/>
              <a:t>需要在</a:t>
            </a:r>
            <a:r>
              <a:rPr lang="en-US" altLang="zh-CN" dirty="0"/>
              <a:t>64</a:t>
            </a:r>
            <a:r>
              <a:rPr lang="zh-CN" altLang="en-US" dirty="0"/>
              <a:t>位环境下工作，并且暂时不支持 </a:t>
            </a:r>
            <a:r>
              <a:rPr lang="en-US" altLang="zh-CN" dirty="0" err="1"/>
              <a:t>.net</a:t>
            </a:r>
            <a:r>
              <a:rPr lang="en-US" altLang="zh-CN" dirty="0"/>
              <a:t> Core</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在只有一个实例的情况下演示 </a:t>
            </a:r>
            <a:r>
              <a:rPr lang="en-US" altLang="zh-CN" dirty="0" err="1"/>
              <a:t>InstanceId</a:t>
            </a:r>
            <a:r>
              <a:rPr lang="zh-CN" altLang="en-US" dirty="0"/>
              <a:t> 的正确性和 </a:t>
            </a:r>
            <a:r>
              <a:rPr lang="en-US" altLang="zh-CN" dirty="0"/>
              <a:t>Availability</a:t>
            </a:r>
            <a:r>
              <a:rPr lang="zh-CN" altLang="en-US" dirty="0"/>
              <a:t>，同时简单体验 </a:t>
            </a:r>
            <a:r>
              <a:rPr lang="en-US" altLang="zh-CN" dirty="0"/>
              <a:t>Service Fabric Explorer </a:t>
            </a:r>
            <a:r>
              <a:rPr lang="zh-CN" altLang="en-US" dirty="0"/>
              <a:t>中的测试功能和客户端的重试机制（需要解释超时机制和</a:t>
            </a:r>
            <a:r>
              <a:rPr lang="en-US" altLang="zh-CN" dirty="0" err="1"/>
              <a:t>ExceptionHandler</a:t>
            </a:r>
            <a:r>
              <a:rPr lang="zh-CN" altLang="en-US" dirty="0"/>
              <a:t>机制）</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在本地展示同时拥有</a:t>
            </a:r>
            <a:r>
              <a:rPr lang="en-US" altLang="zh-CN" dirty="0"/>
              <a:t>3</a:t>
            </a:r>
            <a:r>
              <a:rPr lang="zh-CN" altLang="en-US" dirty="0"/>
              <a:t>个和</a:t>
            </a:r>
            <a:r>
              <a:rPr lang="en-US" altLang="zh-CN" dirty="0"/>
              <a:t>5</a:t>
            </a:r>
            <a:r>
              <a:rPr lang="zh-CN" altLang="en-US" dirty="0"/>
              <a:t>个实例的情况，说明 </a:t>
            </a:r>
            <a:r>
              <a:rPr lang="en-US" altLang="zh-CN" dirty="0"/>
              <a:t>Availability </a:t>
            </a:r>
            <a:r>
              <a:rPr lang="zh-CN" altLang="en-US" dirty="0"/>
              <a:t>和 </a:t>
            </a:r>
            <a:r>
              <a:rPr lang="en-US" altLang="zh-CN" dirty="0"/>
              <a:t>Scalability </a:t>
            </a:r>
            <a:r>
              <a:rPr lang="zh-CN" altLang="en-US" dirty="0"/>
              <a:t>特性，修改部署参数需要重新部署，解释可重试错误和不可重试错误的区别</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 </a:t>
            </a:r>
            <a:r>
              <a:rPr lang="en-US" altLang="zh-CN" dirty="0"/>
              <a:t>Azure </a:t>
            </a:r>
            <a:r>
              <a:rPr lang="zh-CN" altLang="en-US" dirty="0"/>
              <a:t>上演示 </a:t>
            </a:r>
            <a:r>
              <a:rPr lang="en-US" altLang="zh-CN" dirty="0"/>
              <a:t>Scalability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927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845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自动更换部署节点</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4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在本地使用</a:t>
            </a:r>
            <a:r>
              <a:rPr lang="en-US" altLang="zh-CN" dirty="0"/>
              <a:t>3</a:t>
            </a:r>
            <a:r>
              <a:rPr lang="zh-CN" altLang="en-US" dirty="0"/>
              <a:t>个节点部署应用</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65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服务自动切换到正常工作的节点</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5121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在本地使用</a:t>
            </a:r>
            <a:r>
              <a:rPr lang="en-US" altLang="zh-CN" dirty="0"/>
              <a:t>5</a:t>
            </a:r>
            <a:r>
              <a:rPr lang="zh-CN" altLang="en-US" dirty="0"/>
              <a:t>个节点部署应用</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9763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6769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83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651436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626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798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614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051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尝试在本地调用服务</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3987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43</a:t>
            </a:fld>
            <a:endParaRPr lang="en-US" dirty="0"/>
          </a:p>
        </p:txBody>
      </p:sp>
    </p:spTree>
    <p:extLst>
      <p:ext uri="{BB962C8B-B14F-4D97-AF65-F5344CB8AC3E}">
        <p14:creationId xmlns:p14="http://schemas.microsoft.com/office/powerpoint/2010/main" val="2047032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44</a:t>
            </a:fld>
            <a:endParaRPr lang="en-US" dirty="0"/>
          </a:p>
        </p:txBody>
      </p:sp>
    </p:spTree>
    <p:extLst>
      <p:ext uri="{BB962C8B-B14F-4D97-AF65-F5344CB8AC3E}">
        <p14:creationId xmlns:p14="http://schemas.microsoft.com/office/powerpoint/2010/main" val="1785193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2/14/2017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869228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2/14/2017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60042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23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393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kern="1200" dirty="0" err="1">
                <a:solidFill>
                  <a:schemeClr val="tx1"/>
                </a:solidFill>
                <a:latin typeface="+mn-lt"/>
                <a:ea typeface="+mn-ea"/>
                <a:cs typeface="+mn-cs"/>
              </a:rPr>
              <a:t>PartitionCount</a:t>
            </a:r>
            <a:endParaRPr lang="en-US" sz="1200" kern="1200" dirty="0">
              <a:solidFill>
                <a:schemeClr val="tx1"/>
              </a:solidFill>
              <a:latin typeface="+mn-lt"/>
              <a:ea typeface="+mn-ea"/>
              <a:cs typeface="+mn-cs"/>
            </a:endParaRP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kern="1200" dirty="0" err="1">
                <a:solidFill>
                  <a:schemeClr val="tx1"/>
                </a:solidFill>
                <a:latin typeface="+mn-lt"/>
                <a:ea typeface="+mn-ea"/>
                <a:cs typeface="+mn-cs"/>
              </a:rPr>
              <a:t>MinReplicaSetSize</a:t>
            </a:r>
            <a:endParaRPr lang="en-US" sz="1200" kern="1200" dirty="0">
              <a:solidFill>
                <a:schemeClr val="tx1"/>
              </a:solidFill>
              <a:latin typeface="+mn-lt"/>
              <a:ea typeface="+mn-ea"/>
              <a:cs typeface="+mn-cs"/>
            </a:endParaRP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kern="1200" dirty="0" err="1">
                <a:solidFill>
                  <a:schemeClr val="tx1"/>
                </a:solidFill>
                <a:latin typeface="+mn-lt"/>
                <a:ea typeface="+mn-ea"/>
                <a:cs typeface="+mn-cs"/>
              </a:rPr>
              <a:t>TargetReplicaSetSize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2/15/2017 12:00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429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sz="1200" kern="1200" dirty="0">
                <a:solidFill>
                  <a:schemeClr val="tx1"/>
                </a:solidFill>
                <a:latin typeface="+mn-lt"/>
                <a:ea typeface="+mn-ea"/>
                <a:cs typeface="+mn-cs"/>
              </a:rPr>
              <a:t>有可能 </a:t>
            </a:r>
            <a:r>
              <a:rPr lang="en-US" sz="1200" b="0" i="0" kern="1200" dirty="0" err="1">
                <a:solidFill>
                  <a:schemeClr val="tx1"/>
                </a:solidFill>
                <a:effectLst/>
                <a:latin typeface="+mn-lt"/>
                <a:ea typeface="+mn-ea"/>
                <a:cs typeface="+mn-cs"/>
              </a:rPr>
              <a:t>ActiveSecondary</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同时是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Partition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Replica</a:t>
            </a:r>
            <a:r>
              <a:rPr lang="zh-CN" altLang="en-US" sz="1200" b="0" i="0" kern="1200" dirty="0">
                <a:solidFill>
                  <a:schemeClr val="tx1"/>
                </a:solidFill>
                <a:effectLst/>
                <a:latin typeface="+mn-lt"/>
                <a:ea typeface="+mn-ea"/>
                <a:cs typeface="+mn-cs"/>
              </a:rPr>
              <a:t>，另外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Id </a:t>
            </a:r>
            <a:r>
              <a:rPr lang="zh-CN" altLang="en-US" sz="1200" b="0" i="0" kern="1200" dirty="0">
                <a:solidFill>
                  <a:schemeClr val="tx1"/>
                </a:solidFill>
                <a:effectLst/>
                <a:latin typeface="+mn-lt"/>
                <a:ea typeface="+mn-ea"/>
                <a:cs typeface="+mn-cs"/>
              </a:rPr>
              <a:t>可能相同也可能不同，必须要同时使用 </a:t>
            </a:r>
            <a:r>
              <a:rPr lang="en-US" altLang="zh-CN" sz="1200" b="0" i="0" kern="1200" dirty="0" err="1">
                <a:solidFill>
                  <a:schemeClr val="tx1"/>
                </a:solidFill>
                <a:effectLst/>
                <a:latin typeface="+mn-lt"/>
                <a:ea typeface="+mn-ea"/>
                <a:cs typeface="+mn-cs"/>
              </a:rPr>
              <a:t>PartitionId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 </a:t>
            </a:r>
            <a:r>
              <a:rPr lang="en-US" altLang="zh-CN" sz="1200" b="0" i="0" kern="1200" dirty="0" err="1">
                <a:solidFill>
                  <a:schemeClr val="tx1"/>
                </a:solidFill>
                <a:effectLst/>
                <a:latin typeface="+mn-lt"/>
                <a:ea typeface="+mn-ea"/>
                <a:cs typeface="+mn-cs"/>
              </a:rPr>
              <a:t>ReplicaId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才能唯一确定一个逻辑实例</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2/15/2017 12:00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980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Stateful Service </a:t>
            </a:r>
            <a:r>
              <a:rPr lang="zh-CN" altLang="en-US" sz="1200" kern="1200" dirty="0">
                <a:solidFill>
                  <a:schemeClr val="tx1"/>
                </a:solidFill>
                <a:latin typeface="+mn-lt"/>
                <a:ea typeface="+mn-ea"/>
                <a:cs typeface="+mn-cs"/>
              </a:rPr>
              <a:t>的高可用性是通过每一个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的多个 </a:t>
            </a:r>
            <a:r>
              <a:rPr lang="en-US" altLang="zh-CN" sz="1200" kern="1200" dirty="0">
                <a:solidFill>
                  <a:schemeClr val="tx1"/>
                </a:solidFill>
                <a:latin typeface="+mn-lt"/>
                <a:ea typeface="+mn-ea"/>
                <a:cs typeface="+mn-cs"/>
              </a:rPr>
              <a:t>Replica </a:t>
            </a:r>
            <a:r>
              <a:rPr lang="zh-CN" altLang="en-US" sz="1200" kern="1200" dirty="0">
                <a:solidFill>
                  <a:schemeClr val="tx1"/>
                </a:solidFill>
                <a:latin typeface="+mn-lt"/>
                <a:ea typeface="+mn-ea"/>
                <a:cs typeface="+mn-cs"/>
              </a:rPr>
              <a:t>来实现的</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2/15/2017 12:00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46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sz="1200" kern="1200" dirty="0">
                <a:solidFill>
                  <a:schemeClr val="tx1"/>
                </a:solidFill>
                <a:latin typeface="+mn-lt"/>
                <a:ea typeface="+mn-ea"/>
                <a:cs typeface="+mn-cs"/>
              </a:rPr>
              <a:t>不同的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之间的数据是分区的，不互通也不同步</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2/15/2017 12:00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7834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Stateful Service </a:t>
            </a:r>
            <a:r>
              <a:rPr lang="zh-CN" altLang="en-US" sz="1200" kern="1200" dirty="0">
                <a:solidFill>
                  <a:schemeClr val="tx1"/>
                </a:solidFill>
                <a:latin typeface="+mn-lt"/>
                <a:ea typeface="+mn-ea"/>
                <a:cs typeface="+mn-cs"/>
              </a:rPr>
              <a:t>的伸缩性是通过多个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的虚拟分区机制实现的</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2/15/2017 12:00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641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Stateful Service </a:t>
            </a:r>
            <a:r>
              <a:rPr lang="zh-CN" altLang="en-US" sz="1200" kern="1200" dirty="0">
                <a:solidFill>
                  <a:schemeClr val="tx1"/>
                </a:solidFill>
                <a:latin typeface="+mn-lt"/>
                <a:ea typeface="+mn-ea"/>
                <a:cs typeface="+mn-cs"/>
              </a:rPr>
              <a:t>的伸缩性是通过多个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的虚拟分区机制实现的</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2/15/2017 12:00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6936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2:41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506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911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1055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sz="1200" kern="1200" dirty="0">
                <a:solidFill>
                  <a:schemeClr val="tx1"/>
                </a:solidFill>
                <a:latin typeface="+mn-lt"/>
                <a:ea typeface="+mn-ea"/>
                <a:cs typeface="+mn-cs"/>
              </a:rPr>
              <a:t>有可能 </a:t>
            </a:r>
            <a:r>
              <a:rPr lang="en-US" sz="1200" b="0" i="0" kern="1200" dirty="0" err="1">
                <a:solidFill>
                  <a:schemeClr val="tx1"/>
                </a:solidFill>
                <a:effectLst/>
                <a:latin typeface="+mn-lt"/>
                <a:ea typeface="+mn-ea"/>
                <a:cs typeface="+mn-cs"/>
              </a:rPr>
              <a:t>ActiveSecondary</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同时是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Partition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Replica</a:t>
            </a:r>
            <a:r>
              <a:rPr lang="zh-CN" altLang="en-US" sz="1200" b="0" i="0" kern="1200" dirty="0">
                <a:solidFill>
                  <a:schemeClr val="tx1"/>
                </a:solidFill>
                <a:effectLst/>
                <a:latin typeface="+mn-lt"/>
                <a:ea typeface="+mn-ea"/>
                <a:cs typeface="+mn-cs"/>
              </a:rPr>
              <a:t>，另外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Id </a:t>
            </a:r>
            <a:r>
              <a:rPr lang="zh-CN" altLang="en-US" sz="1200" b="0" i="0" kern="1200" dirty="0">
                <a:solidFill>
                  <a:schemeClr val="tx1"/>
                </a:solidFill>
                <a:effectLst/>
                <a:latin typeface="+mn-lt"/>
                <a:ea typeface="+mn-ea"/>
                <a:cs typeface="+mn-cs"/>
              </a:rPr>
              <a:t>可能相同也可能不同，必须要同时使用 </a:t>
            </a:r>
            <a:r>
              <a:rPr lang="en-US" altLang="zh-CN" sz="1200" b="0" i="0" kern="1200" dirty="0" err="1">
                <a:solidFill>
                  <a:schemeClr val="tx1"/>
                </a:solidFill>
                <a:effectLst/>
                <a:latin typeface="+mn-lt"/>
                <a:ea typeface="+mn-ea"/>
                <a:cs typeface="+mn-cs"/>
              </a:rPr>
              <a:t>PartitionId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 </a:t>
            </a:r>
            <a:r>
              <a:rPr lang="en-US" altLang="zh-CN" sz="1200" b="0" i="0" kern="1200" dirty="0" err="1">
                <a:solidFill>
                  <a:schemeClr val="tx1"/>
                </a:solidFill>
                <a:effectLst/>
                <a:latin typeface="+mn-lt"/>
                <a:ea typeface="+mn-ea"/>
                <a:cs typeface="+mn-cs"/>
              </a:rPr>
              <a:t>ReplicaId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才能唯一确定一个逻辑实例</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33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27083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Actor </a:t>
            </a:r>
            <a:r>
              <a:rPr lang="zh-CN" altLang="en-US" sz="1200" kern="1200" dirty="0">
                <a:solidFill>
                  <a:schemeClr val="tx1"/>
                </a:solidFill>
                <a:latin typeface="+mn-lt"/>
                <a:ea typeface="+mn-ea"/>
                <a:cs typeface="+mn-cs"/>
              </a:rPr>
              <a:t>稳定的并发机制</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4:48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8183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Actor </a:t>
            </a:r>
            <a:r>
              <a:rPr lang="zh-CN" altLang="en-US" sz="1200" kern="1200" dirty="0">
                <a:solidFill>
                  <a:schemeClr val="tx1"/>
                </a:solidFill>
                <a:latin typeface="+mn-lt"/>
                <a:ea typeface="+mn-ea"/>
                <a:cs typeface="+mn-cs"/>
              </a:rPr>
              <a:t>与 </a:t>
            </a:r>
            <a:r>
              <a:rPr lang="en-US" altLang="zh-CN" sz="1200" kern="1200" dirty="0">
                <a:solidFill>
                  <a:schemeClr val="tx1"/>
                </a:solidFill>
                <a:latin typeface="+mn-lt"/>
                <a:ea typeface="+mn-ea"/>
                <a:cs typeface="+mn-cs"/>
              </a:rPr>
              <a:t>Actor </a:t>
            </a:r>
            <a:r>
              <a:rPr lang="zh-CN" altLang="en-US" sz="1200" kern="1200" dirty="0">
                <a:solidFill>
                  <a:schemeClr val="tx1"/>
                </a:solidFill>
                <a:latin typeface="+mn-lt"/>
                <a:ea typeface="+mn-ea"/>
                <a:cs typeface="+mn-cs"/>
              </a:rPr>
              <a:t>之间是相互独立的，状态不共享</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4:41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3389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err="1">
                <a:solidFill>
                  <a:schemeClr val="tx1"/>
                </a:solidFill>
                <a:latin typeface="+mn-lt"/>
                <a:ea typeface="+mn-ea"/>
                <a:cs typeface="+mn-cs"/>
              </a:rPr>
              <a:t>StatePersistence.</a:t>
            </a:r>
            <a:r>
              <a:rPr lang="en-US" sz="1200" b="1" kern="1200" dirty="0" err="1">
                <a:solidFill>
                  <a:schemeClr val="tx1"/>
                </a:solidFill>
                <a:latin typeface="+mn-lt"/>
                <a:ea typeface="+mn-ea"/>
                <a:cs typeface="+mn-cs"/>
              </a:rPr>
              <a:t>Persisted</a:t>
            </a:r>
            <a:endParaRPr lang="en-US" sz="1200" b="1" kern="1200" dirty="0">
              <a:solidFill>
                <a:schemeClr val="tx1"/>
              </a:solidFill>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Actor Reactive </a:t>
            </a:r>
            <a:r>
              <a:rPr lang="zh-CN" altLang="en-US" dirty="0"/>
              <a:t>： </a:t>
            </a:r>
            <a:r>
              <a:rPr lang="en-US" altLang="zh-CN" dirty="0"/>
              <a:t>Keep</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solidFill>
                  <a:srgbClr val="FF0000"/>
                </a:solidFill>
              </a:rPr>
              <a:t>N</a:t>
            </a:r>
            <a:r>
              <a:rPr lang="en-US" altLang="zh-CN" dirty="0">
                <a:solidFill>
                  <a:srgbClr val="FF0000"/>
                </a:solidFill>
              </a:rPr>
              <a:t>ode Restart </a:t>
            </a:r>
            <a:r>
              <a:rPr lang="zh-CN" altLang="en-US" dirty="0">
                <a:solidFill>
                  <a:srgbClr val="FF0000"/>
                </a:solidFill>
              </a:rPr>
              <a:t>： </a:t>
            </a:r>
            <a:r>
              <a:rPr lang="en-US" altLang="zh-CN" dirty="0">
                <a:solidFill>
                  <a:srgbClr val="FF0000"/>
                </a:solidFill>
              </a:rPr>
              <a:t>Keep</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a:t>
            </a:r>
            <a:r>
              <a:rPr lang="en-US" altLang="zh-CN" dirty="0"/>
              <a:t>ervice</a:t>
            </a:r>
            <a:r>
              <a:rPr lang="en-US" altLang="zh-CN" dirty="0"/>
              <a:t> Republish </a:t>
            </a:r>
            <a:r>
              <a:rPr lang="zh-CN" altLang="en-US" dirty="0"/>
              <a:t>： </a:t>
            </a:r>
            <a:r>
              <a:rPr lang="en-US" altLang="zh-CN" dirty="0"/>
              <a:t>Keep</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C</a:t>
            </a:r>
            <a:r>
              <a:rPr lang="en-US" altLang="zh-CN" dirty="0"/>
              <a:t>luster Restart</a:t>
            </a:r>
            <a:r>
              <a:rPr lang="zh-CN" altLang="en-US" dirty="0"/>
              <a:t>：</a:t>
            </a:r>
            <a:r>
              <a:rPr lang="en-US" altLang="zh-CN" dirty="0"/>
              <a:t>Keep</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a:t>
            </a:r>
            <a:r>
              <a:rPr lang="en-US" altLang="zh-CN" dirty="0"/>
              <a:t>ervice Recreated</a:t>
            </a:r>
            <a:r>
              <a:rPr lang="zh-CN" altLang="en-US" dirty="0"/>
              <a:t>：</a:t>
            </a:r>
            <a:r>
              <a:rPr lang="en-US" altLang="zh-CN" dirty="0"/>
              <a:t>None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5:19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158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err="1">
                <a:solidFill>
                  <a:schemeClr val="tx1"/>
                </a:solidFill>
                <a:latin typeface="+mn-lt"/>
                <a:ea typeface="+mn-ea"/>
                <a:cs typeface="+mn-cs"/>
              </a:rPr>
              <a:t>StatePersistence.</a:t>
            </a:r>
            <a:r>
              <a:rPr lang="en-US" sz="1200" b="1" kern="1200" dirty="0" err="1">
                <a:solidFill>
                  <a:schemeClr val="tx1"/>
                </a:solidFill>
                <a:latin typeface="+mn-lt"/>
                <a:ea typeface="+mn-ea"/>
                <a:cs typeface="+mn-cs"/>
              </a:rPr>
              <a:t>Volatile</a:t>
            </a:r>
            <a:endParaRPr lang="en-US" sz="1200" b="1" kern="1200" dirty="0">
              <a:solidFill>
                <a:schemeClr val="tx1"/>
              </a:solidFill>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Actor Reactive </a:t>
            </a:r>
            <a:r>
              <a:rPr lang="zh-CN" altLang="en-US" dirty="0"/>
              <a:t>： </a:t>
            </a:r>
            <a:r>
              <a:rPr lang="en-US" altLang="zh-CN" dirty="0"/>
              <a:t>Keep</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solidFill>
                  <a:srgbClr val="FF0000"/>
                </a:solidFill>
              </a:rPr>
              <a:t>N</a:t>
            </a:r>
            <a:r>
              <a:rPr lang="en-US" altLang="zh-CN" dirty="0">
                <a:solidFill>
                  <a:srgbClr val="FF0000"/>
                </a:solidFill>
              </a:rPr>
              <a:t>ode Restart </a:t>
            </a:r>
            <a:r>
              <a:rPr lang="zh-CN" altLang="en-US" dirty="0">
                <a:solidFill>
                  <a:srgbClr val="FF0000"/>
                </a:solidFill>
              </a:rPr>
              <a:t>： </a:t>
            </a:r>
            <a:r>
              <a:rPr lang="en-US" altLang="zh-CN" dirty="0">
                <a:solidFill>
                  <a:srgbClr val="FF0000"/>
                </a:solidFill>
              </a:rPr>
              <a:t>Keep</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a:t>
            </a:r>
            <a:r>
              <a:rPr lang="en-US" altLang="zh-CN" dirty="0"/>
              <a:t>ervice</a:t>
            </a:r>
            <a:r>
              <a:rPr lang="en-US" altLang="zh-CN" dirty="0"/>
              <a:t> Republish </a:t>
            </a:r>
            <a:r>
              <a:rPr lang="zh-CN" altLang="en-US" dirty="0"/>
              <a:t>： </a:t>
            </a:r>
            <a:r>
              <a:rPr lang="en-US" altLang="zh-CN" dirty="0"/>
              <a:t>Keep</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C</a:t>
            </a:r>
            <a:r>
              <a:rPr lang="en-US" altLang="zh-CN" dirty="0"/>
              <a:t>luster Restart</a:t>
            </a:r>
            <a:r>
              <a:rPr lang="zh-CN" altLang="en-US" dirty="0"/>
              <a:t>：</a:t>
            </a:r>
            <a:r>
              <a:rPr lang="en-US" altLang="zh-CN" dirty="0"/>
              <a:t>None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a:t>
            </a:r>
            <a:r>
              <a:rPr lang="en-US" altLang="zh-CN" dirty="0"/>
              <a:t>ervice Recreated</a:t>
            </a:r>
            <a:r>
              <a:rPr lang="zh-CN" altLang="en-US" dirty="0"/>
              <a:t>：</a:t>
            </a:r>
            <a:r>
              <a:rPr lang="en-US" altLang="zh-CN" dirty="0"/>
              <a:t>None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5:19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6684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err="1">
                <a:solidFill>
                  <a:schemeClr val="tx1"/>
                </a:solidFill>
                <a:latin typeface="+mn-lt"/>
                <a:ea typeface="+mn-ea"/>
                <a:cs typeface="+mn-cs"/>
              </a:rPr>
              <a:t>StatePersistence.</a:t>
            </a:r>
            <a:r>
              <a:rPr lang="en-US" sz="1200" b="1" kern="1200" dirty="0" err="1">
                <a:solidFill>
                  <a:schemeClr val="tx1"/>
                </a:solidFill>
                <a:latin typeface="+mn-lt"/>
                <a:ea typeface="+mn-ea"/>
                <a:cs typeface="+mn-cs"/>
              </a:rPr>
              <a:t>None</a:t>
            </a:r>
            <a:endParaRPr lang="en-US" sz="1200" b="1" kern="1200" dirty="0">
              <a:solidFill>
                <a:schemeClr val="tx1"/>
              </a:solidFill>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Actor Reactive </a:t>
            </a:r>
            <a:r>
              <a:rPr lang="zh-CN" altLang="en-US" dirty="0"/>
              <a:t>： </a:t>
            </a:r>
            <a:r>
              <a:rPr lang="en-US" altLang="zh-CN" dirty="0"/>
              <a:t>None</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solidFill>
                  <a:srgbClr val="FF0000"/>
                </a:solidFill>
              </a:rPr>
              <a:t>N</a:t>
            </a:r>
            <a:r>
              <a:rPr lang="en-US" altLang="zh-CN" dirty="0">
                <a:solidFill>
                  <a:srgbClr val="FF0000"/>
                </a:solidFill>
              </a:rPr>
              <a:t>ode Restart </a:t>
            </a:r>
            <a:r>
              <a:rPr lang="zh-CN" altLang="en-US" dirty="0">
                <a:solidFill>
                  <a:srgbClr val="FF0000"/>
                </a:solidFill>
              </a:rPr>
              <a:t>： </a:t>
            </a:r>
            <a:r>
              <a:rPr lang="en-US" altLang="zh-CN" dirty="0">
                <a:solidFill>
                  <a:srgbClr val="FF0000"/>
                </a:solidFill>
              </a:rPr>
              <a:t>None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a:t>
            </a:r>
            <a:r>
              <a:rPr lang="en-US" altLang="zh-CN" dirty="0"/>
              <a:t>ervice</a:t>
            </a:r>
            <a:r>
              <a:rPr lang="en-US" altLang="zh-CN" dirty="0"/>
              <a:t> Republish </a:t>
            </a:r>
            <a:r>
              <a:rPr lang="zh-CN" altLang="en-US" dirty="0"/>
              <a:t>： </a:t>
            </a:r>
            <a:r>
              <a:rPr lang="en-US" altLang="zh-CN" dirty="0"/>
              <a:t>None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C</a:t>
            </a:r>
            <a:r>
              <a:rPr lang="en-US" altLang="zh-CN" dirty="0"/>
              <a:t>luster Restart</a:t>
            </a:r>
            <a:r>
              <a:rPr lang="zh-CN" altLang="en-US" dirty="0"/>
              <a:t>：</a:t>
            </a:r>
            <a:r>
              <a:rPr lang="en-US" altLang="zh-CN" dirty="0"/>
              <a:t>None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a:t>
            </a:r>
            <a:r>
              <a:rPr lang="en-US" altLang="zh-CN" dirty="0"/>
              <a:t>ervice Recreated</a:t>
            </a:r>
            <a:r>
              <a:rPr lang="zh-CN" altLang="en-US" dirty="0"/>
              <a:t>：</a:t>
            </a:r>
            <a:r>
              <a:rPr lang="en-US" altLang="zh-CN" dirty="0"/>
              <a:t>None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5:18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7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0389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New-</a:t>
            </a:r>
            <a:r>
              <a:rPr lang="en-US" dirty="0" err="1"/>
              <a:t>AzureRmResourceGroup</a:t>
            </a:r>
            <a:r>
              <a:rPr lang="en-US" dirty="0"/>
              <a:t> -Name '</a:t>
            </a:r>
            <a:r>
              <a:rPr lang="en-US" dirty="0" err="1"/>
              <a:t>kolibre</a:t>
            </a:r>
            <a:r>
              <a:rPr lang="en-US" dirty="0"/>
              <a:t>-sf-demo-dev' -Location 'China East'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resourceGroup</a:t>
            </a:r>
            <a:r>
              <a:rPr lang="en-US" dirty="0"/>
              <a:t> = Get-</a:t>
            </a:r>
            <a:r>
              <a:rPr lang="en-US" dirty="0" err="1"/>
              <a:t>AzureRmResourceGroup</a:t>
            </a:r>
            <a:r>
              <a:rPr lang="en-US" dirty="0"/>
              <a:t> -Name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keyVault</a:t>
            </a:r>
            <a:r>
              <a:rPr lang="en-US" dirty="0"/>
              <a:t> = New-</a:t>
            </a:r>
            <a:r>
              <a:rPr lang="en-US" dirty="0" err="1"/>
              <a:t>AzureRmKeyVault</a:t>
            </a:r>
            <a:r>
              <a:rPr lang="en-US" dirty="0"/>
              <a:t> -</a:t>
            </a:r>
            <a:r>
              <a:rPr lang="en-US" dirty="0" err="1"/>
              <a:t>VaultName</a:t>
            </a:r>
            <a:r>
              <a:rPr lang="en-US" dirty="0"/>
              <a:t> '</a:t>
            </a:r>
            <a:r>
              <a:rPr lang="en-US" dirty="0" err="1"/>
              <a:t>KolibreSFDemoKeyVaultDev</a:t>
            </a:r>
            <a:r>
              <a:rPr lang="en-US" dirty="0"/>
              <a:t>' -</a:t>
            </a:r>
            <a:r>
              <a:rPr lang="en-US" dirty="0" err="1"/>
              <a:t>ResourceGroupName</a:t>
            </a:r>
            <a:r>
              <a:rPr lang="en-US" dirty="0"/>
              <a:t> $</a:t>
            </a:r>
            <a:r>
              <a:rPr lang="en-US" dirty="0" err="1"/>
              <a:t>resourceGroup.ResourceGroupName</a:t>
            </a:r>
            <a:r>
              <a:rPr lang="en-US" dirty="0"/>
              <a:t> - Location 'China East' -</a:t>
            </a:r>
            <a:r>
              <a:rPr lang="en-US" dirty="0" err="1"/>
              <a:t>EnabledForDeployment</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certificatePassword</a:t>
            </a:r>
            <a:r>
              <a:rPr lang="en-US" dirty="0"/>
              <a:t> =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Invoke-</a:t>
            </a:r>
            <a:r>
              <a:rPr lang="en-US" dirty="0" err="1"/>
              <a:t>AddCertToKeyVault</a:t>
            </a:r>
            <a:r>
              <a:rPr lang="en-US" dirty="0"/>
              <a:t> -</a:t>
            </a:r>
            <a:r>
              <a:rPr lang="en-US" dirty="0" err="1"/>
              <a:t>SubscriptionId</a:t>
            </a:r>
            <a:r>
              <a:rPr lang="en-US" dirty="0"/>
              <a:t> e72ff518-d017-4cbe-8abd-1d6a4678cef8 -</a:t>
            </a:r>
            <a:r>
              <a:rPr lang="en-US" dirty="0" err="1"/>
              <a:t>ResourceGroupName</a:t>
            </a:r>
            <a:r>
              <a:rPr lang="en-US" dirty="0"/>
              <a:t> $</a:t>
            </a:r>
            <a:r>
              <a:rPr lang="en-US" dirty="0" err="1"/>
              <a:t>resourceGroup.ResourceGroupName</a:t>
            </a:r>
            <a:r>
              <a:rPr lang="en-US" dirty="0"/>
              <a:t> -Location "China East" -</a:t>
            </a:r>
            <a:r>
              <a:rPr lang="en-US" dirty="0" err="1"/>
              <a:t>VaultName</a:t>
            </a:r>
            <a:r>
              <a:rPr lang="en-US" dirty="0"/>
              <a:t> $</a:t>
            </a:r>
            <a:r>
              <a:rPr lang="en-US" dirty="0" err="1"/>
              <a:t>keyVault.VaultName</a:t>
            </a:r>
            <a:r>
              <a:rPr lang="en-US" dirty="0"/>
              <a:t> -</a:t>
            </a:r>
            <a:r>
              <a:rPr lang="en-US" dirty="0" err="1"/>
              <a:t>CertificateName</a:t>
            </a:r>
            <a:r>
              <a:rPr lang="en-US" dirty="0"/>
              <a:t> </a:t>
            </a:r>
            <a:r>
              <a:rPr lang="en-US" dirty="0" err="1"/>
              <a:t>StarDevKolibreCredit</a:t>
            </a:r>
            <a:r>
              <a:rPr lang="en-US" dirty="0"/>
              <a:t> -Password $</a:t>
            </a:r>
            <a:r>
              <a:rPr lang="en-US" dirty="0" err="1"/>
              <a:t>certificatePassword</a:t>
            </a:r>
            <a:r>
              <a:rPr lang="en-US" dirty="0"/>
              <a:t> -</a:t>
            </a:r>
            <a:r>
              <a:rPr lang="en-US" dirty="0" err="1"/>
              <a:t>UseExistingCertificate</a:t>
            </a:r>
            <a:r>
              <a:rPr lang="en-US" dirty="0"/>
              <a:t> -</a:t>
            </a:r>
            <a:r>
              <a:rPr lang="en-US" dirty="0" err="1"/>
              <a:t>ExistingPfxFilePath</a:t>
            </a:r>
            <a:r>
              <a:rPr lang="en-US" dirty="0"/>
              <a:t> 'C:\</a:t>
            </a:r>
            <a:r>
              <a:rPr lang="en-US" dirty="0" err="1"/>
              <a:t>star.dev.kolibre.credit.pfx</a:t>
            </a:r>
            <a:r>
              <a:rPr lang="en-US" dirty="0"/>
              <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470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9644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28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429558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18527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4039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195470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659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54304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0455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643603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94457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79778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8602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791943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6581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72384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5441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483625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7970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5710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8808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420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89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54159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291372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5160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410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11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39220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0920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2832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46898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8218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303638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1306504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00532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426044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37089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18D9AB-D956-4F61-A4E8-08645090375D}" type="datetimeFigureOut">
              <a:rPr lang="en-US" smtClean="0"/>
              <a:t>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69441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8D9AB-D956-4F61-A4E8-08645090375D}" type="datetimeFigureOut">
              <a:rPr lang="en-US" smtClean="0"/>
              <a:t>2/14/2017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50849-D65A-4E66-B521-5D65364BAF16}" type="slidenum">
              <a:rPr lang="en-US" smtClean="0"/>
              <a:t>‹#›</a:t>
            </a:fld>
            <a:endParaRPr lang="en-US" dirty="0"/>
          </a:p>
        </p:txBody>
      </p:sp>
    </p:spTree>
    <p:extLst>
      <p:ext uri="{BB962C8B-B14F-4D97-AF65-F5344CB8AC3E}">
        <p14:creationId xmlns:p14="http://schemas.microsoft.com/office/powerpoint/2010/main" val="1218826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6" r:id="rId13"/>
    <p:sldLayoutId id="2147483687" r:id="rId14"/>
    <p:sldLayoutId id="214748368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690464540"/>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0" name="Picture 10" descr="云棱镜"/>
          <p:cNvPicPr>
            <a:picLocks noChangeAspect="1" noChangeArrowheads="1"/>
          </p:cNvPicPr>
          <p:nvPr/>
        </p:nvPicPr>
        <p:blipFill rotWithShape="1">
          <a:blip r:embed="rId2">
            <a:extLst>
              <a:ext uri="{28A0092B-C50C-407E-A947-70E740481C1C}">
                <a14:useLocalDpi xmlns:a14="http://schemas.microsoft.com/office/drawing/2010/main" val="0"/>
              </a:ext>
            </a:extLst>
          </a:blip>
          <a:srcRect t="6986"/>
          <a:stretch/>
        </p:blipFill>
        <p:spPr bwMode="auto">
          <a:xfrm>
            <a:off x="4818888" y="10"/>
            <a:ext cx="7373112" cy="6857989"/>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p:cNvSpPr txBox="1">
            <a:spLocks/>
          </p:cNvSpPr>
          <p:nvPr/>
        </p:nvSpPr>
        <p:spPr>
          <a:xfrm>
            <a:off x="804671" y="2600325"/>
            <a:ext cx="4948429" cy="265120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r>
              <a:rPr lang="en-US" sz="5400" dirty="0">
                <a:solidFill>
                  <a:srgbClr val="E7E6E6"/>
                </a:solidFill>
              </a:rPr>
              <a:t>Azure Service Fabric for Developers</a:t>
            </a:r>
          </a:p>
        </p:txBody>
      </p:sp>
    </p:spTree>
    <p:extLst>
      <p:ext uri="{BB962C8B-B14F-4D97-AF65-F5344CB8AC3E}">
        <p14:creationId xmlns:p14="http://schemas.microsoft.com/office/powerpoint/2010/main" val="1993285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55094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8" name="Rectangle 9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1319698" y="1675227"/>
            <a:ext cx="9552604"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0</a:t>
            </a:r>
            <a:r>
              <a:rPr lang="en-US"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为设置</a:t>
            </a:r>
            <a:r>
              <a:rPr lang="en-US" altLang="zh-CN" sz="3200" b="1" kern="1200" dirty="0">
                <a:solidFill>
                  <a:schemeClr val="bg1"/>
                </a:solidFill>
                <a:latin typeface="+mj-lt"/>
                <a:ea typeface="+mj-ea"/>
                <a:cs typeface="+mj-cs"/>
              </a:rPr>
              <a:t>Cluster </a:t>
            </a:r>
            <a:r>
              <a:rPr lang="zh-CN" altLang="en-US" sz="3200" b="1" kern="1200" dirty="0">
                <a:solidFill>
                  <a:schemeClr val="bg1"/>
                </a:solidFill>
                <a:latin typeface="+mj-lt"/>
                <a:ea typeface="+mj-ea"/>
                <a:cs typeface="+mj-cs"/>
              </a:rPr>
              <a:t>安全项创建</a:t>
            </a:r>
            <a:r>
              <a:rPr lang="en-US" altLang="zh-CN" sz="3200" b="1" kern="1200">
                <a:solidFill>
                  <a:schemeClr val="bg1"/>
                </a:solidFill>
                <a:latin typeface="+mj-lt"/>
                <a:ea typeface="+mj-ea"/>
                <a:cs typeface="+mj-cs"/>
              </a:rPr>
              <a:t>KeyVault</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37283347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5" name="Rectangle 9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dirty="0">
                <a:solidFill>
                  <a:schemeClr val="bg1"/>
                </a:solidFill>
                <a:latin typeface="+mj-lt"/>
                <a:ea typeface="+mj-ea"/>
                <a:cs typeface="+mj-cs"/>
              </a:rPr>
              <a:t>1. </a:t>
            </a:r>
            <a:r>
              <a:rPr lang="zh-CN" altLang="en-US" sz="3200" b="1" kern="1200" dirty="0">
                <a:solidFill>
                  <a:schemeClr val="bg1"/>
                </a:solidFill>
                <a:latin typeface="+mj-lt"/>
                <a:ea typeface="+mj-ea"/>
                <a:cs typeface="+mj-cs"/>
              </a:rPr>
              <a:t>通过 </a:t>
            </a:r>
            <a:r>
              <a:rPr lang="en-US" altLang="zh-CN" sz="3200" b="1" kern="1200" dirty="0">
                <a:solidFill>
                  <a:schemeClr val="bg1"/>
                </a:solidFill>
                <a:latin typeface="+mj-lt"/>
                <a:ea typeface="+mj-ea"/>
                <a:cs typeface="+mj-cs"/>
              </a:rPr>
              <a:t>Portal </a:t>
            </a:r>
            <a:r>
              <a:rPr lang="zh-CN" altLang="en-US" sz="3200" b="1" kern="1200" dirty="0">
                <a:solidFill>
                  <a:schemeClr val="bg1"/>
                </a:solidFill>
                <a:latin typeface="+mj-lt"/>
                <a:ea typeface="+mj-ea"/>
                <a:cs typeface="+mj-cs"/>
              </a:rPr>
              <a:t>设置 </a:t>
            </a:r>
            <a:r>
              <a:rPr lang="en-US" altLang="zh-CN" sz="3200" b="1" kern="1200" dirty="0">
                <a:solidFill>
                  <a:schemeClr val="bg1"/>
                </a:solidFill>
                <a:latin typeface="+mj-lt"/>
                <a:ea typeface="+mj-ea"/>
                <a:cs typeface="+mj-cs"/>
              </a:rPr>
              <a:t>Azure Cluster</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3148026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7" name="Rectangle 9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a:solidFill>
                  <a:schemeClr val="bg1"/>
                </a:solidFill>
                <a:latin typeface="+mj-lt"/>
                <a:ea typeface="+mj-ea"/>
                <a:cs typeface="+mj-cs"/>
              </a:rPr>
              <a:t>2.</a:t>
            </a:r>
            <a:r>
              <a:rPr lang="en-US" altLang="zh-CN" sz="3200" b="1" kern="1200">
                <a:solidFill>
                  <a:schemeClr val="bg1"/>
                </a:solidFill>
                <a:latin typeface="+mj-lt"/>
                <a:ea typeface="+mj-ea"/>
                <a:cs typeface="+mj-cs"/>
              </a:rPr>
              <a:t> </a:t>
            </a:r>
            <a:r>
              <a:rPr lang="zh-CN" altLang="en-US" sz="3200" b="1" kern="1200">
                <a:solidFill>
                  <a:schemeClr val="bg1"/>
                </a:solidFill>
                <a:latin typeface="+mj-lt"/>
                <a:ea typeface="+mj-ea"/>
                <a:cs typeface="+mj-cs"/>
              </a:rPr>
              <a:t>选择创建 </a:t>
            </a:r>
            <a:r>
              <a:rPr lang="en-US" altLang="zh-CN" sz="3200" b="1" kern="1200">
                <a:solidFill>
                  <a:schemeClr val="bg1"/>
                </a:solidFill>
                <a:latin typeface="+mj-lt"/>
                <a:ea typeface="+mj-ea"/>
                <a:cs typeface="+mj-cs"/>
              </a:rPr>
              <a:t>Service Fabric </a:t>
            </a:r>
            <a:r>
              <a:rPr lang="zh-CN" altLang="en-US" sz="3200" b="1" kern="1200">
                <a:solidFill>
                  <a:schemeClr val="bg1"/>
                </a:solidFill>
                <a:latin typeface="+mj-lt"/>
                <a:ea typeface="+mj-ea"/>
                <a:cs typeface="+mj-cs"/>
              </a:rPr>
              <a:t>集群</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713724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6" name="Rectangle 1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dirty="0">
                <a:solidFill>
                  <a:schemeClr val="bg1"/>
                </a:solidFill>
                <a:latin typeface="+mj-lt"/>
                <a:ea typeface="+mj-ea"/>
                <a:cs typeface="+mj-cs"/>
              </a:rPr>
              <a:t>3</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基本</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6719713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6" name="Rectangle 1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a:solidFill>
                  <a:schemeClr val="bg1"/>
                </a:solidFill>
                <a:latin typeface="+mj-lt"/>
                <a:ea typeface="+mj-ea"/>
                <a:cs typeface="+mj-cs"/>
              </a:rPr>
              <a:t>4</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集群</a:t>
            </a:r>
            <a:r>
              <a:rPr lang="zh-CN" altLang="en-US" sz="3200" b="1" kern="1200">
                <a:solidFill>
                  <a:schemeClr val="bg1"/>
                </a:solidFill>
                <a:latin typeface="+mj-lt"/>
                <a:ea typeface="+mj-ea"/>
                <a:cs typeface="+mj-cs"/>
              </a:rPr>
              <a:t>配置</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6447469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9" name="Rectangle 1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5</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安全性</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1207955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9" name="Rectangle 1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a:ln>
            <a:noFill/>
          </a:ln>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6</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摘要</a:t>
            </a:r>
            <a:endParaRPr lang="en-US" sz="3200" b="1" kern="1200" dirty="0">
              <a:solidFill>
                <a:schemeClr val="bg1"/>
              </a:solidFill>
              <a:latin typeface="+mj-lt"/>
              <a:ea typeface="+mj-ea"/>
              <a:cs typeface="+mj-cs"/>
            </a:endParaRPr>
          </a:p>
        </p:txBody>
      </p:sp>
      <p:sp>
        <p:nvSpPr>
          <p:cNvPr id="7" name="Rectangle 6"/>
          <p:cNvSpPr/>
          <p:nvPr/>
        </p:nvSpPr>
        <p:spPr>
          <a:xfrm>
            <a:off x="4848225" y="5648325"/>
            <a:ext cx="442913" cy="15440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721610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1324054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 name="Picture 6"/>
          <p:cNvPicPr>
            <a:picLocks noChangeAspect="1"/>
          </p:cNvPicPr>
          <p:nvPr/>
        </p:nvPicPr>
        <p:blipFill rotWithShape="1">
          <a:blip r:embed="rId3"/>
          <a:srcRect/>
          <a:stretch/>
        </p:blipFill>
        <p:spPr>
          <a:xfrm>
            <a:off x="20" y="10"/>
            <a:ext cx="12191980" cy="6857990"/>
          </a:xfrm>
          <a:prstGeom prst="rect">
            <a:avLst/>
          </a:prstGeom>
        </p:spPr>
      </p:pic>
      <p:sp>
        <p:nvSpPr>
          <p:cNvPr id="8" name="Rectangle 7"/>
          <p:cNvSpPr/>
          <p:nvPr/>
        </p:nvSpPr>
        <p:spPr>
          <a:xfrm>
            <a:off x="2174033" y="914400"/>
            <a:ext cx="578498" cy="223935"/>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p:cNvSpPr/>
          <p:nvPr/>
        </p:nvSpPr>
        <p:spPr>
          <a:xfrm>
            <a:off x="3912636" y="2317102"/>
            <a:ext cx="1667069" cy="223935"/>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745420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a:solidFill>
                  <a:srgbClr val="E7E6E6"/>
                </a:solidFill>
              </a:rPr>
              <a:t>Microservices vs. Monoliths</a:t>
            </a:r>
            <a:endParaRPr lang="en-US" dirty="0">
              <a:solidFill>
                <a:srgbClr val="E7E6E6"/>
              </a:solidFill>
            </a:endParaRP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7327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5887569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177796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30256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4181798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74320" y="1005840"/>
            <a:ext cx="11679301" cy="1736204"/>
          </a:xfrm>
          <a:prstGeom prst="rect">
            <a:avLst/>
          </a:prstGeom>
        </p:spPr>
        <p:txBody>
          <a:bodyPr vert="horz" wrap="square" lIns="143428" tIns="89642" rIns="143428" bIns="89642" rtlCol="0">
            <a:spAutoFit/>
          </a:bodyPr>
          <a:lstStyle/>
          <a:p>
            <a:pPr marL="342900" indent="-342900">
              <a:buFont typeface="Arial" panose="020B0604020202020204" pitchFamily="34" charset="0"/>
              <a:buChar char="•"/>
            </a:pPr>
            <a:r>
              <a:rPr lang="en-US" sz="2400" dirty="0">
                <a:solidFill>
                  <a:srgbClr val="E7E6E6"/>
                </a:solidFill>
              </a:rPr>
              <a:t>Services types are composed of code/config/data packages</a:t>
            </a:r>
          </a:p>
          <a:p>
            <a:pPr marL="742950" lvl="1" indent="-285750">
              <a:buFont typeface="Arial" panose="020B0604020202020204" pitchFamily="34" charset="0"/>
              <a:buChar char="•"/>
            </a:pPr>
            <a:r>
              <a:rPr lang="en-US" dirty="0">
                <a:solidFill>
                  <a:srgbClr val="E7E6E6"/>
                </a:solidFill>
              </a:rPr>
              <a:t>Code packages define an entry point (</a:t>
            </a:r>
            <a:r>
              <a:rPr lang="en-US" dirty="0" err="1">
                <a:solidFill>
                  <a:srgbClr val="E7E6E6"/>
                </a:solidFill>
              </a:rPr>
              <a:t>dll</a:t>
            </a:r>
            <a:r>
              <a:rPr lang="en-US" dirty="0">
                <a:solidFill>
                  <a:srgbClr val="E7E6E6"/>
                </a:solidFill>
              </a:rPr>
              <a:t> or exe) </a:t>
            </a:r>
          </a:p>
          <a:p>
            <a:pPr marL="742950" lvl="1" indent="-285750">
              <a:buFont typeface="Arial" panose="020B0604020202020204" pitchFamily="34" charset="0"/>
              <a:buChar char="•"/>
            </a:pPr>
            <a:r>
              <a:rPr lang="en-US" dirty="0">
                <a:solidFill>
                  <a:srgbClr val="E7E6E6"/>
                </a:solidFill>
              </a:rPr>
              <a:t>Config packages define service specific config information</a:t>
            </a:r>
          </a:p>
          <a:p>
            <a:pPr marL="742950" lvl="1" indent="-285750">
              <a:buFont typeface="Arial" panose="020B0604020202020204" pitchFamily="34" charset="0"/>
              <a:buChar char="•"/>
            </a:pPr>
            <a:r>
              <a:rPr lang="en-US" dirty="0">
                <a:solidFill>
                  <a:srgbClr val="E7E6E6"/>
                </a:solidFill>
              </a:rPr>
              <a:t>Data packages define static resources (</a:t>
            </a:r>
            <a:r>
              <a:rPr lang="en-US" dirty="0" err="1">
                <a:solidFill>
                  <a:srgbClr val="E7E6E6"/>
                </a:solidFill>
              </a:rPr>
              <a:t>eg</a:t>
            </a:r>
            <a:r>
              <a:rPr lang="en-US" dirty="0">
                <a:solidFill>
                  <a:srgbClr val="E7E6E6"/>
                </a:solidFill>
              </a:rPr>
              <a:t>. images)</a:t>
            </a:r>
          </a:p>
          <a:p>
            <a:pPr marL="342900" indent="-342900">
              <a:buFont typeface="Arial" panose="020B0604020202020204" pitchFamily="34" charset="0"/>
              <a:buChar char="•"/>
            </a:pPr>
            <a:r>
              <a:rPr lang="en-US" sz="2400" dirty="0">
                <a:solidFill>
                  <a:srgbClr val="E7E6E6"/>
                </a:solidFill>
              </a:rPr>
              <a:t>Packages can be independently versioned</a:t>
            </a:r>
          </a:p>
        </p:txBody>
      </p:sp>
      <p:sp>
        <p:nvSpPr>
          <p:cNvPr id="23" name="Title 1"/>
          <p:cNvSpPr>
            <a:spLocks noGrp="1"/>
          </p:cNvSpPr>
          <p:nvPr>
            <p:ph type="title"/>
          </p:nvPr>
        </p:nvSpPr>
        <p:spPr>
          <a:xfrm>
            <a:off x="457200" y="182879"/>
            <a:ext cx="10968069" cy="914400"/>
          </a:xfrm>
        </p:spPr>
        <p:txBody>
          <a:bodyPr>
            <a:noAutofit/>
          </a:bodyPr>
          <a:lstStyle/>
          <a:p>
            <a:pPr defTabSz="932742"/>
            <a:r>
              <a:rPr lang="en-US" sz="5200" spc="-102" dirty="0">
                <a:ln w="3175">
                  <a:noFill/>
                </a:ln>
                <a:solidFill>
                  <a:srgbClr val="E7E6E6"/>
                </a:solidFill>
                <a:ea typeface="+mn-ea"/>
                <a:cs typeface="Segoe UI" pitchFamily="34" charset="0"/>
              </a:rPr>
              <a:t>Service type</a:t>
            </a:r>
          </a:p>
        </p:txBody>
      </p:sp>
      <p:sp>
        <p:nvSpPr>
          <p:cNvPr id="5" name="Rectangle 4"/>
          <p:cNvSpPr/>
          <p:nvPr/>
        </p:nvSpPr>
        <p:spPr>
          <a:xfrm>
            <a:off x="4452555" y="3503702"/>
            <a:ext cx="6723186" cy="2745710"/>
          </a:xfrm>
          <a:prstGeom prst="rect">
            <a:avLst/>
          </a:prstGeom>
          <a:solidFill>
            <a:schemeClr val="bg1"/>
          </a:solidFill>
        </p:spPr>
        <p:txBody>
          <a:bodyPr wrap="square">
            <a:spAutoFit/>
          </a:bodyPr>
          <a:lstStyle/>
          <a:p>
            <a:endParaRPr lang="fr-FR" sz="1078" dirty="0">
              <a:solidFill>
                <a:srgbClr val="0000FF"/>
              </a:solidFill>
              <a:highlight>
                <a:srgbClr val="FFFFFF"/>
              </a:highlight>
              <a:latin typeface="Consolas" panose="020B0609020204030204" pitchFamily="49" charset="0"/>
            </a:endParaRPr>
          </a:p>
          <a:p>
            <a:r>
              <a:rPr lang="fr-FR" sz="1078" dirty="0">
                <a:solidFill>
                  <a:srgbClr val="0000FF"/>
                </a:solidFill>
                <a:highlight>
                  <a:srgbClr val="FFFFFF"/>
                </a:highlight>
                <a:latin typeface="Consolas" panose="020B0609020204030204" pitchFamily="49" charset="0"/>
              </a:rPr>
              <a:t>&lt;</a:t>
            </a:r>
            <a:r>
              <a:rPr lang="fr-FR" sz="1078" dirty="0" err="1">
                <a:solidFill>
                  <a:srgbClr val="A31515"/>
                </a:solidFill>
                <a:highlight>
                  <a:srgbClr val="FFFFFF"/>
                </a:highlight>
                <a:latin typeface="Consolas" panose="020B0609020204030204" pitchFamily="49" charset="0"/>
              </a:rPr>
              <a:t>ServiceManifest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Name</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err="1">
                <a:solidFill>
                  <a:srgbClr val="0000FF"/>
                </a:solidFill>
                <a:highlight>
                  <a:srgbClr val="FFFFFF"/>
                </a:highlight>
                <a:latin typeface="Consolas" panose="020B0609020204030204" pitchFamily="49" charset="0"/>
              </a:rPr>
              <a:t>QueueService</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Version</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1.0"&gt;</a:t>
            </a:r>
            <a:endParaRPr lang="fr-FR"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StatefulServiceType</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ServiceTypeName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err="1">
                <a:solidFill>
                  <a:srgbClr val="0000FF"/>
                </a:solidFill>
                <a:highlight>
                  <a:srgbClr val="FFFFFF"/>
                </a:highlight>
                <a:latin typeface="Consolas" panose="020B0609020204030204" pitchFamily="49" charset="0"/>
              </a:rPr>
              <a:t>QueueServiceType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HasPersistedState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true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de-DE" sz="1078" dirty="0">
                <a:solidFill>
                  <a:srgbClr val="0000FF"/>
                </a:solidFill>
                <a:highlight>
                  <a:srgbClr val="FFFFFF"/>
                </a:highlight>
                <a:latin typeface="Consolas" panose="020B0609020204030204" pitchFamily="49" charset="0"/>
              </a:rPr>
              <a:t>  &lt;</a:t>
            </a:r>
            <a:r>
              <a:rPr lang="de-DE" sz="1078" dirty="0">
                <a:solidFill>
                  <a:srgbClr val="A31515"/>
                </a:solidFill>
                <a:highlight>
                  <a:srgbClr val="FFFFFF"/>
                </a:highlight>
                <a:latin typeface="Consolas" panose="020B0609020204030204" pitchFamily="49" charset="0"/>
              </a:rPr>
              <a:t>CodePackage</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Name</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Code</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Version</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1.0</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&gt;</a:t>
            </a:r>
            <a:endParaRPr lang="de-DE"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r>
              <a:rPr lang="en-US" sz="1078" dirty="0">
                <a:solidFill>
                  <a:srgbClr val="000000"/>
                </a:solidFill>
                <a:highlight>
                  <a:srgbClr val="FFFFFF"/>
                </a:highlight>
                <a:latin typeface="Consolas" panose="020B0609020204030204" pitchFamily="49" charset="0"/>
              </a:rPr>
              <a:t>ServiceHost.exe</a:t>
            </a:r>
            <a:r>
              <a:rPr lang="en-US" sz="1078" dirty="0">
                <a:solidFill>
                  <a:srgbClr val="0000FF"/>
                </a:solidFill>
                <a:highlight>
                  <a:srgbClr val="FFFFFF"/>
                </a:highlight>
                <a:latin typeface="Consolas" panose="020B0609020204030204" pitchFamily="49" charset="0"/>
              </a:rPr>
              <a:t>&lt;/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CodePackage</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ConfigPackage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Config</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DataPackage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Data</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&lt;/</a:t>
            </a:r>
            <a:r>
              <a:rPr lang="en-US" sz="1078" dirty="0" err="1">
                <a:solidFill>
                  <a:srgbClr val="A31515"/>
                </a:solidFill>
                <a:highlight>
                  <a:srgbClr val="FFFFFF"/>
                </a:highlight>
                <a:latin typeface="Consolas" panose="020B0609020204030204" pitchFamily="49" charset="0"/>
              </a:rPr>
              <a:t>ServiceManifest</a:t>
            </a:r>
            <a:r>
              <a:rPr lang="en-US" sz="1078" dirty="0">
                <a:solidFill>
                  <a:srgbClr val="0000FF"/>
                </a:solidFill>
                <a:highlight>
                  <a:srgbClr val="FFFFFF"/>
                </a:highlight>
                <a:latin typeface="Consolas" panose="020B0609020204030204" pitchFamily="49" charset="0"/>
              </a:rPr>
              <a:t>&gt;</a:t>
            </a:r>
          </a:p>
          <a:p>
            <a:endParaRPr lang="en-US" sz="1078" dirty="0"/>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281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Declarative template for creating an application</a:t>
            </a:r>
          </a:p>
          <a:p>
            <a:pPr marL="342900" indent="-342900">
              <a:buFont typeface="Arial" panose="020B0604020202020204" pitchFamily="34" charset="0"/>
              <a:buChar char="•"/>
            </a:pPr>
            <a:r>
              <a:rPr lang="en-US" sz="2400" dirty="0">
                <a:solidFill>
                  <a:srgbClr val="E7E6E6"/>
                </a:solidFill>
              </a:rPr>
              <a:t>Based on a set of service types</a:t>
            </a:r>
          </a:p>
          <a:p>
            <a:pPr marL="342900" indent="-342900">
              <a:buFont typeface="Arial" panose="020B0604020202020204" pitchFamily="34" charset="0"/>
              <a:buChar char="•"/>
            </a:pPr>
            <a:r>
              <a:rPr lang="en-US" sz="2400" dirty="0">
                <a:solidFill>
                  <a:srgbClr val="E7E6E6"/>
                </a:solidFill>
              </a:rPr>
              <a:t>Used for packaging, deployment, and versioning</a:t>
            </a: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Application type</a:t>
            </a:r>
          </a:p>
        </p:txBody>
      </p:sp>
      <p:sp>
        <p:nvSpPr>
          <p:cNvPr id="4" name="Rectangle 3"/>
          <p:cNvSpPr/>
          <p:nvPr/>
        </p:nvSpPr>
        <p:spPr bwMode="auto">
          <a:xfrm>
            <a:off x="4021011" y="3300274"/>
            <a:ext cx="3809805"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Application Type A</a:t>
            </a:r>
          </a:p>
        </p:txBody>
      </p:sp>
      <p:sp>
        <p:nvSpPr>
          <p:cNvPr id="6" name="Rectangle 5"/>
          <p:cNvSpPr/>
          <p:nvPr/>
        </p:nvSpPr>
        <p:spPr bwMode="auto">
          <a:xfrm>
            <a:off x="982922" y="4698935"/>
            <a:ext cx="2465168"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3</a:t>
            </a:r>
          </a:p>
        </p:txBody>
      </p:sp>
      <p:sp>
        <p:nvSpPr>
          <p:cNvPr id="9" name="Rectangle 8"/>
          <p:cNvSpPr/>
          <p:nvPr/>
        </p:nvSpPr>
        <p:spPr bwMode="auto">
          <a:xfrm>
            <a:off x="651391" y="5410245"/>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0" name="Rectangle 9"/>
          <p:cNvSpPr/>
          <p:nvPr/>
        </p:nvSpPr>
        <p:spPr bwMode="auto">
          <a:xfrm>
            <a:off x="1738584" y="5410245"/>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2825778" y="5410326"/>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2" name="Rectangle 11"/>
          <p:cNvSpPr/>
          <p:nvPr/>
        </p:nvSpPr>
        <p:spPr bwMode="auto">
          <a:xfrm>
            <a:off x="4369826" y="5410163"/>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3" name="Rectangle 12"/>
          <p:cNvSpPr/>
          <p:nvPr/>
        </p:nvSpPr>
        <p:spPr bwMode="auto">
          <a:xfrm>
            <a:off x="5457019" y="5410163"/>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4" name="Rectangle 13"/>
          <p:cNvSpPr/>
          <p:nvPr/>
        </p:nvSpPr>
        <p:spPr bwMode="auto">
          <a:xfrm>
            <a:off x="6544213"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18" name="Straight Connector 17"/>
          <p:cNvCxnSpPr/>
          <p:nvPr/>
        </p:nvCxnSpPr>
        <p:spPr>
          <a:xfrm>
            <a:off x="2207480" y="4176021"/>
            <a:ext cx="7660976" cy="0"/>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19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Fabric Microservices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App</a:t>
            </a:r>
            <a:r>
              <a:rPr lang="en-US" sz="2353" dirty="0"/>
              <a:t> </a:t>
            </a:r>
            <a:r>
              <a:rPr lang="en-US" sz="2400" dirty="0">
                <a:solidFill>
                  <a:srgbClr val="E7E6E6"/>
                </a:solidFill>
              </a:rPr>
              <a:t>Type</a:t>
            </a:r>
            <a:r>
              <a:rPr lang="en-US" sz="2353" dirty="0"/>
              <a:t> </a:t>
            </a:r>
            <a:r>
              <a:rPr lang="en-US" sz="2400" dirty="0">
                <a:solidFill>
                  <a:srgbClr val="E7E6E6"/>
                </a:solidFill>
              </a:rPr>
              <a:t>Packages</a:t>
            </a:r>
          </a:p>
        </p:txBody>
      </p:sp>
      <p:sp>
        <p:nvSpPr>
          <p:cNvPr id="41" name="TextBox 40"/>
          <p:cNvSpPr txBox="1"/>
          <p:nvPr/>
        </p:nvSpPr>
        <p:spPr>
          <a:xfrm>
            <a:off x="4287955" y="5912622"/>
            <a:ext cx="7404659"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Service</a:t>
            </a:r>
            <a:r>
              <a:rPr lang="en-US" sz="2353" dirty="0"/>
              <a:t> </a:t>
            </a:r>
            <a:r>
              <a:rPr lang="en-US" sz="2400" dirty="0">
                <a:solidFill>
                  <a:srgbClr val="E7E6E6"/>
                </a:solidFill>
              </a:rPr>
              <a:t>Fabric</a:t>
            </a:r>
            <a:r>
              <a:rPr lang="en-US" sz="2353" dirty="0"/>
              <a:t> </a:t>
            </a:r>
            <a:r>
              <a:rPr lang="en-US" sz="2400" dirty="0">
                <a:solidFill>
                  <a:srgbClr val="E7E6E6"/>
                </a:solidFill>
              </a:rPr>
              <a:t>Cluster</a:t>
            </a:r>
            <a:r>
              <a:rPr lang="en-US" sz="2353" dirty="0"/>
              <a:t> </a:t>
            </a:r>
            <a:r>
              <a:rPr lang="en-US" sz="2400" dirty="0">
                <a:solidFill>
                  <a:srgbClr val="E7E6E6"/>
                </a:solidFill>
              </a:rPr>
              <a:t>VMs</a:t>
            </a:r>
          </a:p>
        </p:txBody>
      </p:sp>
    </p:spTree>
    <p:extLst>
      <p:ext uri="{BB962C8B-B14F-4D97-AF65-F5344CB8AC3E}">
        <p14:creationId xmlns:p14="http://schemas.microsoft.com/office/powerpoint/2010/main" val="262113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dirty="0">
                <a:solidFill>
                  <a:srgbClr val="E7E6E6"/>
                </a:solidFill>
              </a:rPr>
              <a:t>Service Fabric Programming Models</a:t>
            </a: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4689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5" name="Rectangle 4"/>
          <p:cNvSpPr/>
          <p:nvPr/>
        </p:nvSpPr>
        <p:spPr bwMode="auto">
          <a:xfrm>
            <a:off x="269241" y="1456887"/>
            <a:ext cx="3742594" cy="4809002"/>
          </a:xfrm>
          <a:prstGeom prst="rect">
            <a:avLst/>
          </a:prstGeom>
          <a:solidFill>
            <a:schemeClr val="tx1">
              <a:lumMod val="65000"/>
              <a:lumOff val="3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Guest Executables</a:t>
            </a:r>
          </a:p>
          <a:p>
            <a:pPr algn="ctr" defTabSz="914102" fontAlgn="base">
              <a:lnSpc>
                <a:spcPct val="90000"/>
              </a:lnSpc>
              <a:spcBef>
                <a:spcPct val="0"/>
              </a:spcBef>
              <a:spcAft>
                <a:spcPct val="0"/>
              </a:spcAft>
            </a:pPr>
            <a:endParaRPr lang="en-US" b="1"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Bring any exe</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Any language</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Any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Packaged as Application</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Reliable Services</a:t>
            </a:r>
          </a:p>
          <a:p>
            <a:pPr algn="ctr" defTabSz="914102" fontAlgn="base">
              <a:lnSpc>
                <a:spcPct val="90000"/>
              </a:lnSpc>
              <a:spcBef>
                <a:spcPct val="0"/>
              </a:spcBef>
              <a:spcAft>
                <a:spcPct val="0"/>
              </a:spcAft>
            </a:pPr>
            <a:endParaRPr lang="en-US" b="1" u="sng"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Stateless &amp; stateful services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Concurrent, granular state changes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Use of the Reliable Collections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Transactions across collections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solidFill>
            <a:srgbClr val="0372ED"/>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Reliable Actors</a:t>
            </a:r>
          </a:p>
          <a:p>
            <a:pPr algn="ctr" defTabSz="914102" fontAlgn="base">
              <a:lnSpc>
                <a:spcPct val="90000"/>
              </a:lnSpc>
              <a:spcBef>
                <a:spcPct val="0"/>
              </a:spcBef>
              <a:spcAft>
                <a:spcPct val="0"/>
              </a:spcAft>
            </a:pPr>
            <a:endParaRPr lang="en-US" b="1" u="sng"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Stateless &amp; stateful actor objects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Simplified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Single Threaded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Great for scaled out compute and state</a:t>
            </a:r>
          </a:p>
          <a:p>
            <a:pPr marL="336145" indent="-336145" defTabSz="914102" fontAlgn="base">
              <a:lnSpc>
                <a:spcPct val="150000"/>
              </a:lnSpc>
              <a:spcBef>
                <a:spcPct val="0"/>
              </a:spcBef>
              <a:spcAft>
                <a:spcPct val="0"/>
              </a:spcAft>
              <a:buFont typeface="Arial" panose="020B0604020202020204" pitchFamily="34" charset="0"/>
              <a:buChar char="•"/>
            </a:pPr>
            <a:endParaRPr lang="en-US" b="1" dirty="0">
              <a:solidFill>
                <a:schemeClr val="tx1"/>
              </a:solidFill>
              <a:ea typeface="Segoe UI" pitchFamily="34" charset="0"/>
              <a:cs typeface="Segoe UI" pitchFamily="34" charset="0"/>
            </a:endParaRPr>
          </a:p>
          <a:p>
            <a:pPr algn="ctr" defTabSz="914102" fontAlgn="base">
              <a:lnSpc>
                <a:spcPct val="90000"/>
              </a:lnSpc>
              <a:spcBef>
                <a:spcPct val="0"/>
              </a:spcBef>
              <a:spcAft>
                <a:spcPct val="0"/>
              </a:spcAft>
            </a:pPr>
            <a:endParaRPr lang="en-US" b="1" u="sng" dirty="0">
              <a:solidFill>
                <a:schemeClr val="tx1"/>
              </a:solidFill>
              <a:ea typeface="Segoe UI" pitchFamily="34" charset="0"/>
              <a:cs typeface="Segoe UI" pitchFamily="34" charset="0"/>
            </a:endParaRPr>
          </a:p>
        </p:txBody>
      </p:sp>
      <p:sp>
        <p:nvSpPr>
          <p:cNvPr id="9" name="Title 8"/>
          <p:cNvSpPr>
            <a:spLocks noGrp="1"/>
          </p:cNvSpPr>
          <p:nvPr>
            <p:ph type="title"/>
          </p:nvPr>
        </p:nvSpPr>
        <p:spPr>
          <a:xfrm>
            <a:off x="457198" y="182883"/>
            <a:ext cx="10972800" cy="914400"/>
          </a:xfrm>
        </p:spPr>
        <p:txBody>
          <a:bodyPr>
            <a:normAutofit/>
          </a:bodyPr>
          <a:lstStyle/>
          <a:p>
            <a:r>
              <a:rPr lang="en-US" sz="5200" spc="-102" dirty="0">
                <a:ln w="3175">
                  <a:noFill/>
                </a:ln>
                <a:solidFill>
                  <a:srgbClr val="E7E6E6"/>
                </a:solidFill>
                <a:ea typeface="+mn-ea"/>
                <a:cs typeface="Segoe UI" pitchFamily="34" charset="0"/>
              </a:rPr>
              <a:t>Service Fabric Programming Models</a:t>
            </a:r>
            <a:endParaRPr lang="en-US" dirty="0"/>
          </a:p>
        </p:txBody>
      </p:sp>
    </p:spTree>
    <p:extLst>
      <p:ext uri="{BB962C8B-B14F-4D97-AF65-F5344CB8AC3E}">
        <p14:creationId xmlns:p14="http://schemas.microsoft.com/office/powerpoint/2010/main" val="138614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N</a:t>
            </a:r>
            <a:r>
              <a:rPr lang="en-US" altLang="zh-CN" sz="2400" dirty="0">
                <a:solidFill>
                  <a:srgbClr val="E7E6E6"/>
                </a:solidFill>
              </a:rPr>
              <a:t>o state or stores state externally</a:t>
            </a:r>
            <a:endParaRPr lang="en-US" sz="2400" dirty="0">
              <a:solidFill>
                <a:srgbClr val="E7E6E6"/>
              </a:solidFill>
            </a:endParaRPr>
          </a:p>
          <a:p>
            <a:pPr marL="342900" indent="-342900">
              <a:buFont typeface="Arial" panose="020B0604020202020204" pitchFamily="34" charset="0"/>
              <a:buChar char="•"/>
            </a:pPr>
            <a:r>
              <a:rPr lang="en-US" sz="2400" dirty="0">
                <a:solidFill>
                  <a:srgbClr val="E7E6E6"/>
                </a:solidFill>
              </a:rPr>
              <a:t>U</a:t>
            </a:r>
            <a:r>
              <a:rPr lang="en-US" altLang="zh-CN" sz="2400" dirty="0">
                <a:solidFill>
                  <a:srgbClr val="E7E6E6"/>
                </a:solidFill>
              </a:rPr>
              <a:t>sed to host web front end (Asp.Net Web API) or simple biz service</a:t>
            </a:r>
          </a:p>
          <a:p>
            <a:pPr marL="342900" indent="-342900">
              <a:buFont typeface="Arial" panose="020B0604020202020204" pitchFamily="34" charset="0"/>
              <a:buChar char="•"/>
            </a:pPr>
            <a:r>
              <a:rPr lang="en-US" sz="2400" dirty="0">
                <a:solidFill>
                  <a:schemeClr val="bg2"/>
                </a:solidFill>
              </a:rPr>
              <a:t>O</a:t>
            </a:r>
            <a:r>
              <a:rPr lang="en-US" altLang="zh-CN" sz="2400" dirty="0">
                <a:solidFill>
                  <a:schemeClr val="bg2"/>
                </a:solidFill>
              </a:rPr>
              <a:t>nly Instance;</a:t>
            </a:r>
            <a:r>
              <a:rPr lang="zh-CN" altLang="en-US" sz="2400" dirty="0">
                <a:solidFill>
                  <a:schemeClr val="bg2"/>
                </a:solidFill>
              </a:rPr>
              <a:t> </a:t>
            </a:r>
            <a:r>
              <a:rPr lang="en-US" sz="2400" dirty="0">
                <a:solidFill>
                  <a:srgbClr val="FF0000"/>
                </a:solidFill>
              </a:rPr>
              <a:t>DO NOT </a:t>
            </a:r>
            <a:r>
              <a:rPr lang="en-US" altLang="zh-CN" sz="2400" dirty="0">
                <a:solidFill>
                  <a:srgbClr val="FF0000"/>
                </a:solidFill>
              </a:rPr>
              <a:t>USE</a:t>
            </a:r>
            <a:r>
              <a:rPr lang="en-US" altLang="zh-CN" sz="2400" dirty="0">
                <a:solidFill>
                  <a:srgbClr val="E7E6E6"/>
                </a:solidFill>
              </a:rPr>
              <a:t> Partition and </a:t>
            </a:r>
            <a:r>
              <a:rPr lang="en-US" sz="2400" dirty="0">
                <a:solidFill>
                  <a:srgbClr val="E7E6E6"/>
                </a:solidFill>
              </a:rPr>
              <a:t>Replica</a:t>
            </a: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a:t>
            </a:r>
            <a:r>
              <a:rPr lang="en-US" altLang="zh-CN" sz="5200" spc="-102" dirty="0">
                <a:ln w="3175">
                  <a:noFill/>
                </a:ln>
                <a:solidFill>
                  <a:srgbClr val="E7E6E6"/>
                </a:solidFill>
                <a:ea typeface="+mn-ea"/>
                <a:cs typeface="Segoe UI" pitchFamily="34" charset="0"/>
              </a:rPr>
              <a:t>tateless </a:t>
            </a:r>
            <a:r>
              <a:rPr lang="en-US" sz="5200" spc="-102" dirty="0">
                <a:ln w="3175">
                  <a:noFill/>
                </a:ln>
                <a:solidFill>
                  <a:srgbClr val="E7E6E6"/>
                </a:solidFill>
                <a:ea typeface="+mn-ea"/>
                <a:cs typeface="Segoe UI" pitchFamily="34" charset="0"/>
              </a:rPr>
              <a:t>Reliable Service</a:t>
            </a:r>
          </a:p>
        </p:txBody>
      </p:sp>
      <p:sp>
        <p:nvSpPr>
          <p:cNvPr id="4" name="Rectangle 3"/>
          <p:cNvSpPr/>
          <p:nvPr/>
        </p:nvSpPr>
        <p:spPr bwMode="auto">
          <a:xfrm>
            <a:off x="1354011" y="4486164"/>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Load Balancer</a:t>
            </a:r>
          </a:p>
        </p:txBody>
      </p:sp>
      <p:sp>
        <p:nvSpPr>
          <p:cNvPr id="22" name="Rectangle 21"/>
          <p:cNvSpPr/>
          <p:nvPr/>
        </p:nvSpPr>
        <p:spPr bwMode="auto">
          <a:xfrm>
            <a:off x="7211155" y="3584802"/>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A</a:t>
            </a:r>
          </a:p>
        </p:txBody>
      </p:sp>
      <p:sp>
        <p:nvSpPr>
          <p:cNvPr id="23" name="Rectangle 22"/>
          <p:cNvSpPr/>
          <p:nvPr/>
        </p:nvSpPr>
        <p:spPr bwMode="auto">
          <a:xfrm>
            <a:off x="7211155" y="4486165"/>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B</a:t>
            </a:r>
          </a:p>
        </p:txBody>
      </p:sp>
      <p:sp>
        <p:nvSpPr>
          <p:cNvPr id="24" name="Rectangle 23"/>
          <p:cNvSpPr/>
          <p:nvPr/>
        </p:nvSpPr>
        <p:spPr bwMode="auto">
          <a:xfrm>
            <a:off x="7211155" y="5387528"/>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C</a:t>
            </a:r>
          </a:p>
        </p:txBody>
      </p:sp>
      <p:cxnSp>
        <p:nvCxnSpPr>
          <p:cNvPr id="19" name="Straight Connector 18"/>
          <p:cNvCxnSpPr>
            <a:endCxn id="4" idx="1"/>
          </p:cNvCxnSpPr>
          <p:nvPr/>
        </p:nvCxnSpPr>
        <p:spPr>
          <a:xfrm>
            <a:off x="457200" y="4784972"/>
            <a:ext cx="896811" cy="1"/>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22" idx="1"/>
          </p:cNvCxnSpPr>
          <p:nvPr/>
        </p:nvCxnSpPr>
        <p:spPr>
          <a:xfrm flipV="1">
            <a:off x="4095750" y="3883611"/>
            <a:ext cx="3115405" cy="901362"/>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a:endCxn id="23" idx="1"/>
          </p:cNvCxnSpPr>
          <p:nvPr/>
        </p:nvCxnSpPr>
        <p:spPr>
          <a:xfrm>
            <a:off x="4095750" y="4784972"/>
            <a:ext cx="3115405" cy="2"/>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endCxn id="24" idx="1"/>
          </p:cNvCxnSpPr>
          <p:nvPr/>
        </p:nvCxnSpPr>
        <p:spPr>
          <a:xfrm>
            <a:off x="4095750" y="4790776"/>
            <a:ext cx="3115405" cy="895561"/>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0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7439891" y="3562664"/>
            <a:ext cx="3645668" cy="2832595"/>
          </a:xfrm>
          <a:prstGeom prst="ellipse">
            <a:avLst/>
          </a:prstGeom>
          <a:noFill/>
          <a:ln>
            <a:solidFill>
              <a:srgbClr val="E7E6E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1" y="281433"/>
            <a:ext cx="5986052" cy="533636"/>
          </a:xfrm>
          <a:prstGeom prst="rect">
            <a:avLst/>
          </a:prstGeom>
        </p:spPr>
        <p:txBody>
          <a:bodyPr wrap="square">
            <a:spAutoFit/>
          </a:bodyPr>
          <a:lstStyle/>
          <a:p>
            <a:pPr algn="ctr" defTabSz="914224"/>
            <a:r>
              <a:rPr lang="en-US" sz="2800" dirty="0">
                <a:solidFill>
                  <a:srgbClr val="E7E6E6"/>
                </a:solidFill>
                <a:latin typeface="+mj-lt"/>
              </a:rPr>
              <a:t>Monolithic application approach</a:t>
            </a:r>
          </a:p>
        </p:txBody>
      </p:sp>
      <p:sp>
        <p:nvSpPr>
          <p:cNvPr id="19" name="Rectangle 18"/>
          <p:cNvSpPr/>
          <p:nvPr/>
        </p:nvSpPr>
        <p:spPr>
          <a:xfrm>
            <a:off x="5986053" y="268813"/>
            <a:ext cx="6450422" cy="533636"/>
          </a:xfrm>
          <a:prstGeom prst="rect">
            <a:avLst/>
          </a:prstGeom>
        </p:spPr>
        <p:txBody>
          <a:bodyPr wrap="square">
            <a:spAutoFit/>
          </a:bodyPr>
          <a:lstStyle/>
          <a:p>
            <a:pPr algn="ctr" defTabSz="914224"/>
            <a:r>
              <a:rPr lang="en-US" sz="2800" dirty="0">
                <a:solidFill>
                  <a:srgbClr val="E7E6E6"/>
                </a:solidFill>
                <a:latin typeface="+mj-lt"/>
              </a:rPr>
              <a:t>Microservices application approach</a:t>
            </a:r>
          </a:p>
        </p:txBody>
      </p:sp>
      <p:sp>
        <p:nvSpPr>
          <p:cNvPr id="20" name="Rectangle 19"/>
          <p:cNvSpPr/>
          <p:nvPr/>
        </p:nvSpPr>
        <p:spPr>
          <a:xfrm>
            <a:off x="6347272" y="1129974"/>
            <a:ext cx="3392336" cy="2061077"/>
          </a:xfrm>
          <a:prstGeom prst="rect">
            <a:avLst/>
          </a:prstGeom>
        </p:spPr>
        <p:txBody>
          <a:bodyPr wrap="square">
            <a:spAutoFit/>
          </a:bodyPr>
          <a:lstStyle/>
          <a:p>
            <a:pPr marL="285750" indent="-285750" defTabSz="914224">
              <a:buFont typeface="Arial" panose="020B0604020202020204" pitchFamily="34" charset="0"/>
              <a:buChar char="•"/>
            </a:pPr>
            <a:r>
              <a:rPr lang="en-US" sz="1599" dirty="0">
                <a:solidFill>
                  <a:srgbClr val="E7E6E6"/>
                </a:solidFill>
              </a:rPr>
              <a:t>A microservice application separates functionality into separate smaller services.</a:t>
            </a:r>
          </a:p>
          <a:p>
            <a:pPr marL="285750" indent="-285750" defTabSz="914224">
              <a:buFont typeface="Arial" panose="020B0604020202020204" pitchFamily="34" charset="0"/>
              <a:buChar char="•"/>
            </a:pPr>
            <a:endParaRPr lang="en-US" sz="1599" dirty="0">
              <a:solidFill>
                <a:srgbClr val="E7E6E6"/>
              </a:solidFill>
              <a:latin typeface="+mj-lt"/>
            </a:endParaRPr>
          </a:p>
          <a:p>
            <a:pPr marL="285750" indent="-285750" defTabSz="914224">
              <a:buFont typeface="Arial" panose="020B0604020202020204" pitchFamily="34" charset="0"/>
              <a:buChar char="•"/>
            </a:pPr>
            <a:r>
              <a:rPr lang="en-US" sz="1599" dirty="0">
                <a:solidFill>
                  <a:srgbClr val="E7E6E6"/>
                </a:solidFill>
              </a:rPr>
              <a:t>Scales out by deploying each service independently creating instances of these services across servers/VMs/containers</a:t>
            </a:r>
          </a:p>
        </p:txBody>
      </p:sp>
      <p:sp>
        <p:nvSpPr>
          <p:cNvPr id="21" name="Hexagon 20"/>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2" name="Hexagon 21"/>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3" name="Hexagon 22"/>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4" name="Hexagon 23"/>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5" name="Hexagon 24"/>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6" name="Hexagon 25"/>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7" name="Hexagon 26"/>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8" name="Hexagon 27"/>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9" name="Hexagon 28"/>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0" name="Hexagon 29"/>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1" name="Hexagon 30"/>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2" name="Rounded Rectangle 25"/>
          <p:cNvSpPr/>
          <p:nvPr/>
        </p:nvSpPr>
        <p:spPr bwMode="auto">
          <a:xfrm>
            <a:off x="10919019" y="1294011"/>
            <a:ext cx="1023415" cy="1019294"/>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endParaRPr lang="en-US" sz="800" kern="0" dirty="0">
              <a:solidFill>
                <a:srgbClr val="E7E6E6"/>
              </a:solidFill>
              <a:latin typeface="+mj-lt"/>
              <a:cs typeface="Segoe UI" pitchFamily="34" charset="0"/>
            </a:endParaRPr>
          </a:p>
        </p:txBody>
      </p:sp>
      <p:sp>
        <p:nvSpPr>
          <p:cNvPr id="33" name="Rectangle 32"/>
          <p:cNvSpPr/>
          <p:nvPr/>
        </p:nvSpPr>
        <p:spPr>
          <a:xfrm>
            <a:off x="496472" y="975981"/>
            <a:ext cx="3456340" cy="2061077"/>
          </a:xfrm>
          <a:prstGeom prst="rect">
            <a:avLst/>
          </a:prstGeom>
        </p:spPr>
        <p:txBody>
          <a:bodyPr wrap="square">
            <a:spAutoFit/>
          </a:bodyPr>
          <a:lstStyle/>
          <a:p>
            <a:pPr marL="285750" indent="-285750" defTabSz="914224">
              <a:buFont typeface="Arial" panose="020B0604020202020204" pitchFamily="34" charset="0"/>
              <a:buChar char="•"/>
            </a:pPr>
            <a:r>
              <a:rPr lang="en-US" sz="1599" dirty="0">
                <a:solidFill>
                  <a:srgbClr val="E7E6E6"/>
                </a:solidFill>
              </a:rPr>
              <a:t>A monolithic application has most of its functionality within a few processes that are componentized with libraries. </a:t>
            </a:r>
          </a:p>
          <a:p>
            <a:pPr marL="285750" indent="-285750" defTabSz="914224">
              <a:buFont typeface="Arial" panose="020B0604020202020204" pitchFamily="34" charset="0"/>
              <a:buChar char="•"/>
            </a:pPr>
            <a:endParaRPr lang="en-US" sz="1599" dirty="0">
              <a:solidFill>
                <a:srgbClr val="E7E6E6"/>
              </a:solidFill>
              <a:latin typeface="+mj-lt"/>
            </a:endParaRPr>
          </a:p>
          <a:p>
            <a:pPr marL="285750" indent="-285750" defTabSz="914224">
              <a:buFont typeface="Arial" panose="020B0604020202020204" pitchFamily="34" charset="0"/>
              <a:buChar char="•"/>
            </a:pPr>
            <a:r>
              <a:rPr lang="en-US" sz="1599" dirty="0">
                <a:solidFill>
                  <a:srgbClr val="E7E6E6"/>
                </a:solidFill>
              </a:rPr>
              <a:t>Scales by cloning the app on multiple servers/VMs/Containers</a:t>
            </a:r>
          </a:p>
          <a:p>
            <a:pPr marL="285750" indent="-285750" defTabSz="914224">
              <a:buFont typeface="Arial" panose="020B0604020202020204" pitchFamily="34" charset="0"/>
              <a:buChar char="•"/>
            </a:pPr>
            <a:endParaRPr lang="en-US" sz="1599" dirty="0">
              <a:latin typeface="+mj-lt"/>
            </a:endParaRPr>
          </a:p>
        </p:txBody>
      </p:sp>
      <p:pic>
        <p:nvPicPr>
          <p:cNvPr id="34" name="Picture 33"/>
          <p:cNvPicPr>
            <a:picLocks noChangeAspect="1"/>
          </p:cNvPicPr>
          <p:nvPr/>
        </p:nvPicPr>
        <p:blipFill>
          <a:blip r:embed="rId2"/>
          <a:stretch>
            <a:fillRect/>
          </a:stretch>
        </p:blipFill>
        <p:spPr>
          <a:xfrm>
            <a:off x="4083957" y="1367721"/>
            <a:ext cx="605950" cy="602386"/>
          </a:xfrm>
          <a:prstGeom prst="rect">
            <a:avLst/>
          </a:prstGeom>
        </p:spPr>
      </p:pic>
      <p:pic>
        <p:nvPicPr>
          <p:cNvPr id="35" name="Picture 34"/>
          <p:cNvPicPr>
            <a:picLocks noChangeAspect="1"/>
          </p:cNvPicPr>
          <p:nvPr/>
        </p:nvPicPr>
        <p:blipFill>
          <a:blip r:embed="rId2"/>
          <a:stretch>
            <a:fillRect/>
          </a:stretch>
        </p:blipFill>
        <p:spPr>
          <a:xfrm>
            <a:off x="4381935" y="1423533"/>
            <a:ext cx="605950" cy="602386"/>
          </a:xfrm>
          <a:prstGeom prst="rect">
            <a:avLst/>
          </a:prstGeom>
        </p:spPr>
      </p:pic>
      <p:pic>
        <p:nvPicPr>
          <p:cNvPr id="36" name="Picture 35"/>
          <p:cNvPicPr>
            <a:picLocks noChangeAspect="1"/>
          </p:cNvPicPr>
          <p:nvPr/>
        </p:nvPicPr>
        <p:blipFill>
          <a:blip r:embed="rId2"/>
          <a:stretch>
            <a:fillRect/>
          </a:stretch>
        </p:blipFill>
        <p:spPr>
          <a:xfrm>
            <a:off x="4311380" y="1658307"/>
            <a:ext cx="605950" cy="602386"/>
          </a:xfrm>
          <a:prstGeom prst="rect">
            <a:avLst/>
          </a:prstGeom>
        </p:spPr>
      </p:pic>
      <p:sp>
        <p:nvSpPr>
          <p:cNvPr id="37" name="Hexagon 36"/>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8" name="Rounded Rectangle 34"/>
          <p:cNvSpPr/>
          <p:nvPr/>
        </p:nvSpPr>
        <p:spPr bwMode="auto">
          <a:xfrm>
            <a:off x="9684116" y="1294010"/>
            <a:ext cx="1023415" cy="1019294"/>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defRPr/>
            </a:pPr>
            <a:endParaRPr lang="en-US" sz="800" kern="0" dirty="0">
              <a:solidFill>
                <a:srgbClr val="E7E6E6"/>
              </a:solidFill>
              <a:latin typeface="+mj-lt"/>
              <a:ea typeface="Segoe UI" pitchFamily="34" charset="0"/>
              <a:cs typeface="Segoe UI" pitchFamily="34" charset="0"/>
            </a:endParaRPr>
          </a:p>
        </p:txBody>
      </p:sp>
      <p:sp>
        <p:nvSpPr>
          <p:cNvPr id="39" name="Rectangle 38"/>
          <p:cNvSpPr/>
          <p:nvPr/>
        </p:nvSpPr>
        <p:spPr>
          <a:xfrm>
            <a:off x="9845105" y="945708"/>
            <a:ext cx="749118" cy="376685"/>
          </a:xfrm>
          <a:prstGeom prst="rect">
            <a:avLst/>
          </a:prstGeom>
          <a:ln>
            <a:noFill/>
          </a:ln>
        </p:spPr>
        <p:txBody>
          <a:bodyPr wrap="none">
            <a:spAutoFit/>
          </a:bodyPr>
          <a:lstStyle/>
          <a:p>
            <a:pPr defTabSz="914224"/>
            <a:r>
              <a:rPr lang="en-US" dirty="0">
                <a:solidFill>
                  <a:srgbClr val="E7E6E6"/>
                </a:solidFill>
              </a:rPr>
              <a:t>App 1</a:t>
            </a:r>
          </a:p>
        </p:txBody>
      </p:sp>
      <p:sp>
        <p:nvSpPr>
          <p:cNvPr id="40" name="Rectangle 39"/>
          <p:cNvSpPr/>
          <p:nvPr/>
        </p:nvSpPr>
        <p:spPr>
          <a:xfrm>
            <a:off x="11065134" y="932513"/>
            <a:ext cx="724878" cy="369332"/>
          </a:xfrm>
          <a:prstGeom prst="rect">
            <a:avLst/>
          </a:prstGeom>
        </p:spPr>
        <p:txBody>
          <a:bodyPr wrap="none">
            <a:spAutoFit/>
          </a:bodyPr>
          <a:lstStyle/>
          <a:p>
            <a:pPr defTabSz="914224"/>
            <a:r>
              <a:rPr lang="en-US" dirty="0">
                <a:solidFill>
                  <a:srgbClr val="E7E6E6"/>
                </a:solidFill>
              </a:rPr>
              <a:t>App 2</a:t>
            </a:r>
          </a:p>
        </p:txBody>
      </p:sp>
      <p:sp>
        <p:nvSpPr>
          <p:cNvPr id="41" name="Hexagon 40"/>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2" name="Hexagon 41"/>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3" name="Hexagon 42"/>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4" name="Hexagon 43"/>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5" name="Hexagon 44"/>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6" name="Hexagon 45"/>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7" name="Hexagon 46"/>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cxnSp>
        <p:nvCxnSpPr>
          <p:cNvPr id="48" name="Straight Connector 47"/>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9" name="Group 48"/>
          <p:cNvGrpSpPr/>
          <p:nvPr/>
        </p:nvGrpSpPr>
        <p:grpSpPr>
          <a:xfrm>
            <a:off x="4005161" y="966264"/>
            <a:ext cx="1023415" cy="1341120"/>
            <a:chOff x="4004846" y="965905"/>
            <a:chExt cx="1023560" cy="1341310"/>
          </a:xfrm>
        </p:grpSpPr>
        <p:sp>
          <p:nvSpPr>
            <p:cNvPr id="50"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1" name="Rectangle 50"/>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2" name="Rectangle 51"/>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3" name="Rectangle 52"/>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4" name="Rectangle 53"/>
            <p:cNvSpPr/>
            <p:nvPr/>
          </p:nvSpPr>
          <p:spPr>
            <a:xfrm>
              <a:off x="4160986" y="965905"/>
              <a:ext cx="749224" cy="376738"/>
            </a:xfrm>
            <a:prstGeom prst="rect">
              <a:avLst/>
            </a:prstGeom>
          </p:spPr>
          <p:txBody>
            <a:bodyPr wrap="none">
              <a:spAutoFit/>
            </a:bodyPr>
            <a:lstStyle/>
            <a:p>
              <a:pPr defTabSz="914224"/>
              <a:r>
                <a:rPr lang="en-US" dirty="0">
                  <a:solidFill>
                    <a:srgbClr val="E7E6E6"/>
                  </a:solidFill>
                </a:rPr>
                <a:t>App 1</a:t>
              </a:r>
            </a:p>
          </p:txBody>
        </p:sp>
      </p:grpSp>
      <p:sp>
        <p:nvSpPr>
          <p:cNvPr id="55" name="Hexagon 54"/>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6" name="Hexagon 55"/>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7" name="Hexagon 56"/>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8" name="Hexagon 57"/>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9" name="Hexagon 58"/>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0" name="Hexagon 59"/>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1" name="Hexagon 60"/>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2" name="Hexagon 61"/>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3" name="Hexagon 62"/>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4" name="Hexagon 63"/>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5" name="Hexagon 6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6" name="Hexagon 65"/>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Tree>
    <p:extLst>
      <p:ext uri="{BB962C8B-B14F-4D97-AF65-F5344CB8AC3E}">
        <p14:creationId xmlns:p14="http://schemas.microsoft.com/office/powerpoint/2010/main" val="3869259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878E-6 1.64321E-6 L -0.14488 0.29619 " pathEditMode="relative" rAng="0" ptsTypes="AA">
                                      <p:cBhvr>
                                        <p:cTn id="6" dur="2000" fill="hold"/>
                                        <p:tgtEl>
                                          <p:spTgt spid="34"/>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35"/>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6"/>
                                        </p:tgtEl>
                                        <p:attrNameLst>
                                          <p:attrName>ppt_x</p:attrName>
                                          <p:attrName>ppt_y</p:attrName>
                                        </p:attrNameLst>
                                      </p:cBhvr>
                                      <p:rCtr x="-8259" y="2471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4432E-6 -2.55561E-6 L -0.08936 0.28121 " pathEditMode="relative" rAng="0" ptsTypes="AA">
                                      <p:cBhvr>
                                        <p:cTn id="14" dur="2000" fill="hold"/>
                                        <p:tgtEl>
                                          <p:spTgt spid="21"/>
                                        </p:tgtEl>
                                        <p:attrNameLst>
                                          <p:attrName>ppt_x</p:attrName>
                                          <p:attrName>ppt_y</p:attrName>
                                        </p:attrNameLst>
                                      </p:cBhvr>
                                      <p:rCtr x="-4468" y="14049"/>
                                    </p:animMotion>
                                  </p:childTnLst>
                                </p:cTn>
                              </p:par>
                              <p:par>
                                <p:cTn id="15" presetID="42" presetClass="path" presetSubtype="0" accel="50000" decel="50000" fill="hold" grpId="0" nodeType="withEffect">
                                  <p:stCondLst>
                                    <p:cond delay="0"/>
                                  </p:stCondLst>
                                  <p:childTnLst>
                                    <p:animMotion origin="layout" path="M 1.87644E-6 -4.08534E-8 L -0.21764 0.39719 " pathEditMode="relative" rAng="0" ptsTypes="AA">
                                      <p:cBhvr>
                                        <p:cTn id="16" dur="2000" fill="hold"/>
                                        <p:tgtEl>
                                          <p:spTgt spid="24"/>
                                        </p:tgtEl>
                                        <p:attrNameLst>
                                          <p:attrName>ppt_x</p:attrName>
                                          <p:attrName>ppt_y</p:attrName>
                                        </p:attrNameLst>
                                      </p:cBhvr>
                                      <p:rCtr x="-10888" y="19859"/>
                                    </p:animMotion>
                                  </p:childTnLst>
                                </p:cTn>
                              </p:par>
                              <p:par>
                                <p:cTn id="17" presetID="42" presetClass="path" presetSubtype="0" accel="50000" decel="50000" fill="hold" grpId="0" nodeType="withEffect">
                                  <p:stCondLst>
                                    <p:cond delay="0"/>
                                  </p:stCondLst>
                                  <p:childTnLst>
                                    <p:animMotion origin="layout" path="M 4.59535E-8 -4.335E-6 L -0.1482 0.27985 " pathEditMode="relative" rAng="0" ptsTypes="AA">
                                      <p:cBhvr>
                                        <p:cTn id="18" dur="2000" fill="hold"/>
                                        <p:tgtEl>
                                          <p:spTgt spid="41"/>
                                        </p:tgtEl>
                                        <p:attrNameLst>
                                          <p:attrName>ppt_x</p:attrName>
                                          <p:attrName>ppt_y</p:attrName>
                                        </p:attrNameLst>
                                      </p:cBhvr>
                                      <p:rCtr x="-7416" y="13981"/>
                                    </p:animMotion>
                                  </p:childTnLst>
                                </p:cTn>
                              </p:par>
                              <p:par>
                                <p:cTn id="19" presetID="42" presetClass="path" presetSubtype="0" accel="50000" decel="50000" fill="hold" grpId="0" nodeType="withEffect">
                                  <p:stCondLst>
                                    <p:cond delay="0"/>
                                  </p:stCondLst>
                                  <p:childTnLst>
                                    <p:animMotion origin="layout" path="M 4.59535E-8 -2.55561E-6 L -0.04927 0.42284 " pathEditMode="relative" rAng="0" ptsTypes="AA">
                                      <p:cBhvr>
                                        <p:cTn id="20" dur="2000" fill="hold"/>
                                        <p:tgtEl>
                                          <p:spTgt spid="42"/>
                                        </p:tgtEl>
                                        <p:attrNameLst>
                                          <p:attrName>ppt_x</p:attrName>
                                          <p:attrName>ppt_y</p:attrName>
                                        </p:attrNameLst>
                                      </p:cBhvr>
                                      <p:rCtr x="-2464" y="21130"/>
                                    </p:animMotion>
                                  </p:childTnLst>
                                </p:cTn>
                              </p:par>
                              <p:par>
                                <p:cTn id="21" presetID="42" presetClass="path" presetSubtype="0" accel="50000" decel="50000" fill="hold" grpId="0" nodeType="withEffect">
                                  <p:stCondLst>
                                    <p:cond delay="0"/>
                                  </p:stCondLst>
                                  <p:childTnLst>
                                    <p:animMotion origin="layout" path="M 2.6168E-6 -2.16523E-6 L -0.00664 0.35475 " pathEditMode="relative" rAng="0" ptsTypes="AA">
                                      <p:cBhvr>
                                        <p:cTn id="22" dur="2000" fill="hold"/>
                                        <p:tgtEl>
                                          <p:spTgt spid="29"/>
                                        </p:tgtEl>
                                        <p:attrNameLst>
                                          <p:attrName>ppt_x</p:attrName>
                                          <p:attrName>ppt_y</p:attrName>
                                        </p:attrNameLst>
                                      </p:cBhvr>
                                      <p:rCtr x="-332" y="17726"/>
                                    </p:animMotion>
                                  </p:childTnLst>
                                </p:cTn>
                              </p:par>
                              <p:par>
                                <p:cTn id="23" presetID="42" presetClass="path" presetSubtype="0" accel="50000" decel="50000" fill="hold" grpId="0" nodeType="withEffect">
                                  <p:stCondLst>
                                    <p:cond delay="0"/>
                                  </p:stCondLst>
                                  <p:childTnLst>
                                    <p:animMotion origin="layout" path="M 1.26372E-6 2.9823E-6 L -0.02796 0.32297 " pathEditMode="relative" rAng="0" ptsTypes="AA">
                                      <p:cBhvr>
                                        <p:cTn id="24" dur="2000" fill="hold"/>
                                        <p:tgtEl>
                                          <p:spTgt spid="44"/>
                                        </p:tgtEl>
                                        <p:attrNameLst>
                                          <p:attrName>ppt_x</p:attrName>
                                          <p:attrName>ppt_y</p:attrName>
                                        </p:attrNameLst>
                                      </p:cBhvr>
                                      <p:rCtr x="-1404" y="16137"/>
                                    </p:animMotion>
                                  </p:childTnLst>
                                </p:cTn>
                              </p:par>
                              <p:par>
                                <p:cTn id="25" presetID="42" presetClass="path" presetSubtype="0" accel="50000" decel="50000" fill="hold" grpId="0" nodeType="withEffect">
                                  <p:stCondLst>
                                    <p:cond delay="0"/>
                                  </p:stCondLst>
                                  <p:childTnLst>
                                    <p:animMotion origin="layout" path="M -3.91626E-6 -4.52565E-6 L -0.05667 0.51635 " pathEditMode="relative" rAng="0" ptsTypes="AA">
                                      <p:cBhvr>
                                        <p:cTn id="26" dur="2000" fill="hold"/>
                                        <p:tgtEl>
                                          <p:spTgt spid="46"/>
                                        </p:tgtEl>
                                        <p:attrNameLst>
                                          <p:attrName>ppt_x</p:attrName>
                                          <p:attrName>ppt_y</p:attrName>
                                        </p:attrNameLst>
                                      </p:cBhvr>
                                      <p:rCtr x="-2834" y="25806"/>
                                    </p:animMotion>
                                  </p:childTnLst>
                                </p:cTn>
                              </p:par>
                              <p:par>
                                <p:cTn id="27" presetID="42" presetClass="path" presetSubtype="0" accel="50000" decel="50000" fill="hold" grpId="0" nodeType="withEffect">
                                  <p:stCondLst>
                                    <p:cond delay="0"/>
                                  </p:stCondLst>
                                  <p:childTnLst>
                                    <p:animMotion origin="layout" path="M 3.55885E-6 -4.54834E-6 L -0.34057 0.4065 " pathEditMode="relative" rAng="0" ptsTypes="AA">
                                      <p:cBhvr>
                                        <p:cTn id="28" dur="2000" fill="hold"/>
                                        <p:tgtEl>
                                          <p:spTgt spid="43"/>
                                        </p:tgtEl>
                                        <p:attrNameLst>
                                          <p:attrName>ppt_x</p:attrName>
                                          <p:attrName>ppt_y</p:attrName>
                                        </p:attrNameLst>
                                      </p:cBhvr>
                                      <p:rCtr x="-17028" y="20313"/>
                                    </p:animMotion>
                                  </p:childTnLst>
                                </p:cTn>
                              </p:par>
                              <p:par>
                                <p:cTn id="29" presetID="42" presetClass="path" presetSubtype="0" accel="50000" decel="50000" fill="hold" grpId="0" nodeType="withEffect">
                                  <p:stCondLst>
                                    <p:cond delay="0"/>
                                  </p:stCondLst>
                                  <p:childTnLst>
                                    <p:animMotion origin="layout" path="M -4.58259E-6 -1.31185E-6 L -0.06944 0.23831 " pathEditMode="relative" rAng="0" ptsTypes="AA">
                                      <p:cBhvr>
                                        <p:cTn id="30" dur="2000" fill="hold"/>
                                        <p:tgtEl>
                                          <p:spTgt spid="27"/>
                                        </p:tgtEl>
                                        <p:attrNameLst>
                                          <p:attrName>ppt_x</p:attrName>
                                          <p:attrName>ppt_y</p:attrName>
                                        </p:attrNameLst>
                                      </p:cBhvr>
                                      <p:rCtr x="-3472" y="11916"/>
                                    </p:animMotion>
                                  </p:childTnLst>
                                </p:cTn>
                              </p:par>
                              <p:par>
                                <p:cTn id="31" presetID="42" presetClass="path" presetSubtype="0" accel="50000" decel="50000" fill="hold" grpId="0" nodeType="withEffect">
                                  <p:stCondLst>
                                    <p:cond delay="0"/>
                                  </p:stCondLst>
                                  <p:childTnLst>
                                    <p:animMotion origin="layout" path="M -5.48889E-7 -1.31185E-6 L -0.15484 0.58602 " pathEditMode="relative" rAng="0" ptsTypes="AA">
                                      <p:cBhvr>
                                        <p:cTn id="32" dur="2000" fill="hold"/>
                                        <p:tgtEl>
                                          <p:spTgt spid="22"/>
                                        </p:tgtEl>
                                        <p:attrNameLst>
                                          <p:attrName>ppt_x</p:attrName>
                                          <p:attrName>ppt_y</p:attrName>
                                        </p:attrNameLst>
                                      </p:cBhvr>
                                      <p:rCtr x="-7748" y="29301"/>
                                    </p:animMotion>
                                  </p:childTnLst>
                                </p:cTn>
                              </p:par>
                              <p:par>
                                <p:cTn id="33" presetID="42" presetClass="path" presetSubtype="0" accel="50000" decel="50000" fill="hold" grpId="0" nodeType="withEffect">
                                  <p:stCondLst>
                                    <p:cond delay="0"/>
                                  </p:stCondLst>
                                  <p:childTnLst>
                                    <p:animMotion origin="layout" path="M 2.65509E-7 1.02587E-6 L -0.10391 0.65501 " pathEditMode="relative" rAng="0" ptsTypes="AA">
                                      <p:cBhvr>
                                        <p:cTn id="34" dur="2000" fill="hold"/>
                                        <p:tgtEl>
                                          <p:spTgt spid="31"/>
                                        </p:tgtEl>
                                        <p:attrNameLst>
                                          <p:attrName>ppt_x</p:attrName>
                                          <p:attrName>ppt_y</p:attrName>
                                        </p:attrNameLst>
                                      </p:cBhvr>
                                      <p:rCtr x="-5195" y="32751"/>
                                    </p:animMotion>
                                  </p:childTnLst>
                                </p:cTn>
                              </p:par>
                              <p:par>
                                <p:cTn id="35" presetID="42" presetClass="path" presetSubtype="0" accel="50000" decel="50000" fill="hold" grpId="0" nodeType="withEffect">
                                  <p:stCondLst>
                                    <p:cond delay="0"/>
                                  </p:stCondLst>
                                  <p:childTnLst>
                                    <p:animMotion origin="layout" path="M 1.28159E-6 -3.24557E-6 L -0.08948 0.57944 " pathEditMode="relative" rAng="0" ptsTypes="AA">
                                      <p:cBhvr>
                                        <p:cTn id="36" dur="2000" fill="hold"/>
                                        <p:tgtEl>
                                          <p:spTgt spid="28"/>
                                        </p:tgtEl>
                                        <p:attrNameLst>
                                          <p:attrName>ppt_x</p:attrName>
                                          <p:attrName>ppt_y</p:attrName>
                                        </p:attrNameLst>
                                      </p:cBhvr>
                                      <p:rCtr x="-4480" y="28961"/>
                                    </p:animMotion>
                                  </p:childTnLst>
                                </p:cTn>
                              </p:par>
                              <p:par>
                                <p:cTn id="37" presetID="42" presetClass="path" presetSubtype="0" accel="50000" decel="50000" fill="hold" grpId="0" nodeType="withEffect">
                                  <p:stCondLst>
                                    <p:cond delay="0"/>
                                  </p:stCondLst>
                                  <p:childTnLst>
                                    <p:animMotion origin="layout" path="M -2.33342E-6 -2.72356E-6 L -0.27891 0.46346 " pathEditMode="relative" rAng="0" ptsTypes="AA">
                                      <p:cBhvr>
                                        <p:cTn id="38" dur="2000" fill="hold"/>
                                        <p:tgtEl>
                                          <p:spTgt spid="47"/>
                                        </p:tgtEl>
                                        <p:attrNameLst>
                                          <p:attrName>ppt_x</p:attrName>
                                          <p:attrName>ppt_y</p:attrName>
                                        </p:attrNameLst>
                                      </p:cBhvr>
                                      <p:rCtr x="-13952" y="23173"/>
                                    </p:animMotion>
                                  </p:childTnLst>
                                </p:cTn>
                              </p:par>
                              <p:par>
                                <p:cTn id="39" presetID="42" presetClass="path" presetSubtype="0" accel="50000" decel="50000" fill="hold" grpId="0" nodeType="withEffect">
                                  <p:stCondLst>
                                    <p:cond delay="0"/>
                                  </p:stCondLst>
                                  <p:childTnLst>
                                    <p:animMotion origin="layout" path="M 1.35308E-6 4.06264E-6 L -0.32589 0.38198 " pathEditMode="relative" rAng="0" ptsTypes="AA">
                                      <p:cBhvr>
                                        <p:cTn id="40" dur="2000" fill="hold"/>
                                        <p:tgtEl>
                                          <p:spTgt spid="23"/>
                                        </p:tgtEl>
                                        <p:attrNameLst>
                                          <p:attrName>ppt_x</p:attrName>
                                          <p:attrName>ppt_y</p:attrName>
                                        </p:attrNameLst>
                                      </p:cBhvr>
                                      <p:rCtr x="-16301" y="19088"/>
                                    </p:animMotion>
                                  </p:childTnLst>
                                </p:cTn>
                              </p:par>
                              <p:par>
                                <p:cTn id="41" presetID="42" presetClass="path" presetSubtype="0" accel="50000" decel="50000" fill="hold" grpId="0" nodeType="withEffect">
                                  <p:stCondLst>
                                    <p:cond delay="0"/>
                                  </p:stCondLst>
                                  <p:childTnLst>
                                    <p:animMotion origin="layout" path="M 1.6339E-7 1.54789E-6 L -0.33138 0.52678 " pathEditMode="relative" rAng="0" ptsTypes="AA">
                                      <p:cBhvr>
                                        <p:cTn id="42" dur="2000" fill="hold"/>
                                        <p:tgtEl>
                                          <p:spTgt spid="45"/>
                                        </p:tgtEl>
                                        <p:attrNameLst>
                                          <p:attrName>ppt_x</p:attrName>
                                          <p:attrName>ppt_y</p:attrName>
                                        </p:attrNameLst>
                                      </p:cBhvr>
                                      <p:rCtr x="-16569" y="26328"/>
                                    </p:animMotion>
                                  </p:childTnLst>
                                </p:cTn>
                              </p:par>
                              <p:par>
                                <p:cTn id="43" presetID="42" presetClass="path" presetSubtype="0" accel="50000" decel="50000" fill="hold" grpId="0" nodeType="withEffect">
                                  <p:stCondLst>
                                    <p:cond delay="0"/>
                                  </p:stCondLst>
                                  <p:childTnLst>
                                    <p:animMotion origin="layout" path="M -2.85423E-6 1.89287E-6 L -0.21955 0.54607 " pathEditMode="relative" rAng="0" ptsTypes="AA">
                                      <p:cBhvr>
                                        <p:cTn id="44" dur="2000" fill="hold"/>
                                        <p:tgtEl>
                                          <p:spTgt spid="25"/>
                                        </p:tgtEl>
                                        <p:attrNameLst>
                                          <p:attrName>ppt_x</p:attrName>
                                          <p:attrName>ppt_y</p:attrName>
                                        </p:attrNameLst>
                                      </p:cBhvr>
                                      <p:rCtr x="-10978" y="27304"/>
                                    </p:animMotion>
                                  </p:childTnLst>
                                </p:cTn>
                              </p:par>
                              <p:par>
                                <p:cTn id="45" presetID="42" presetClass="path" presetSubtype="0" accel="50000" decel="50000" fill="hold" grpId="0" nodeType="withEffect">
                                  <p:stCondLst>
                                    <p:cond delay="0"/>
                                  </p:stCondLst>
                                  <p:childTnLst>
                                    <p:animMotion origin="layout" path="M 3.75032E-6 3.69496E-6 L -0.21177 0.36178 " pathEditMode="relative" rAng="0" ptsTypes="AA">
                                      <p:cBhvr>
                                        <p:cTn id="46" dur="2000" fill="hold"/>
                                        <p:tgtEl>
                                          <p:spTgt spid="30"/>
                                        </p:tgtEl>
                                        <p:attrNameLst>
                                          <p:attrName>ppt_x</p:attrName>
                                          <p:attrName>ppt_y</p:attrName>
                                        </p:attrNameLst>
                                      </p:cBhvr>
                                      <p:rCtr x="-10595" y="18089"/>
                                    </p:animMotion>
                                  </p:childTnLst>
                                </p:cTn>
                              </p:par>
                              <p:par>
                                <p:cTn id="47" presetID="42" presetClass="path" presetSubtype="0" accel="50000" decel="50000" fill="hold" grpId="0" nodeType="withEffect">
                                  <p:stCondLst>
                                    <p:cond delay="0"/>
                                  </p:stCondLst>
                                  <p:childTnLst>
                                    <p:animMotion origin="layout" path="M -4.4677E-7 -2.72356E-6 L -0.23768 0.46346 " pathEditMode="relative" rAng="0" ptsTypes="AA">
                                      <p:cBhvr>
                                        <p:cTn id="48" dur="2000" fill="hold"/>
                                        <p:tgtEl>
                                          <p:spTgt spid="56"/>
                                        </p:tgtEl>
                                        <p:attrNameLst>
                                          <p:attrName>ppt_x</p:attrName>
                                          <p:attrName>ppt_y</p:attrName>
                                        </p:attrNameLst>
                                      </p:cBhvr>
                                      <p:rCtr x="-11884" y="23173"/>
                                    </p:animMotion>
                                  </p:childTnLst>
                                </p:cTn>
                              </p:par>
                              <p:par>
                                <p:cTn id="49" presetID="42" presetClass="path" presetSubtype="0" accel="50000" decel="50000" fill="hold" grpId="0" nodeType="withEffect">
                                  <p:stCondLst>
                                    <p:cond delay="0"/>
                                  </p:stCondLst>
                                  <p:childTnLst>
                                    <p:animMotion origin="layout" path="M -0.00957 2.26055E-6 L -0.20896 0.66273 " pathEditMode="relative" rAng="0" ptsTypes="AA">
                                      <p:cBhvr>
                                        <p:cTn id="50" dur="2000" fill="hold"/>
                                        <p:tgtEl>
                                          <p:spTgt spid="57"/>
                                        </p:tgtEl>
                                        <p:attrNameLst>
                                          <p:attrName>ppt_x</p:attrName>
                                          <p:attrName>ppt_y</p:attrName>
                                        </p:attrNameLst>
                                      </p:cBhvr>
                                      <p:rCtr x="-9969" y="33137"/>
                                    </p:animMotion>
                                  </p:childTnLst>
                                </p:cTn>
                              </p:par>
                              <p:par>
                                <p:cTn id="51" presetID="42" presetClass="path" presetSubtype="0" accel="50000" decel="50000" fill="hold" grpId="0" nodeType="withEffect">
                                  <p:stCondLst>
                                    <p:cond delay="0"/>
                                  </p:stCondLst>
                                  <p:childTnLst>
                                    <p:animMotion origin="layout" path="M 1.85857E-6 -1.51158E-6 L -0.06115 0.55947 " pathEditMode="relative" rAng="0" ptsTypes="AA">
                                      <p:cBhvr>
                                        <p:cTn id="52" dur="2000" fill="hold"/>
                                        <p:tgtEl>
                                          <p:spTgt spid="59"/>
                                        </p:tgtEl>
                                        <p:attrNameLst>
                                          <p:attrName>ppt_x</p:attrName>
                                          <p:attrName>ppt_y</p:attrName>
                                        </p:attrNameLst>
                                      </p:cBhvr>
                                      <p:rCtr x="-3064" y="27962"/>
                                    </p:animMotion>
                                  </p:childTnLst>
                                </p:cTn>
                              </p:par>
                              <p:par>
                                <p:cTn id="53" presetID="42" presetClass="path" presetSubtype="0" accel="50000" decel="50000" fill="hold" grpId="0" nodeType="withEffect">
                                  <p:stCondLst>
                                    <p:cond delay="0"/>
                                  </p:stCondLst>
                                  <p:childTnLst>
                                    <p:animMotion origin="layout" path="M -4.43707E-6 5.03858E-7 L -0.14475 0.23763 " pathEditMode="relative" rAng="0" ptsTypes="AA">
                                      <p:cBhvr>
                                        <p:cTn id="54" dur="2000" fill="hold"/>
                                        <p:tgtEl>
                                          <p:spTgt spid="60"/>
                                        </p:tgtEl>
                                        <p:attrNameLst>
                                          <p:attrName>ppt_x</p:attrName>
                                          <p:attrName>ppt_y</p:attrName>
                                        </p:attrNameLst>
                                      </p:cBhvr>
                                      <p:rCtr x="-7238" y="11870"/>
                                    </p:animMotion>
                                  </p:childTnLst>
                                </p:cTn>
                              </p:par>
                              <p:par>
                                <p:cTn id="55" presetID="42" presetClass="path" presetSubtype="0" accel="50000" decel="50000" fill="hold" grpId="0" nodeType="withEffect">
                                  <p:stCondLst>
                                    <p:cond delay="0"/>
                                  </p:stCondLst>
                                  <p:childTnLst>
                                    <p:animMotion origin="layout" path="M -1.51902E-6 1.39355E-6 L 0.01711 0.53245 " pathEditMode="relative" rAng="0" ptsTypes="AA">
                                      <p:cBhvr>
                                        <p:cTn id="56" dur="2000" fill="hold"/>
                                        <p:tgtEl>
                                          <p:spTgt spid="61"/>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41" grpId="0" animBg="1"/>
      <p:bldP spid="42" grpId="0" animBg="1"/>
      <p:bldP spid="43" grpId="0" animBg="1"/>
      <p:bldP spid="44" grpId="0" animBg="1"/>
      <p:bldP spid="45" grpId="0" animBg="1"/>
      <p:bldP spid="46" grpId="0" animBg="1"/>
      <p:bldP spid="47" grpId="0" animBg="1"/>
      <p:bldP spid="56" grpId="0" animBg="1"/>
      <p:bldP spid="57" grpId="0" animBg="1"/>
      <p:bldP spid="59" grpId="0" animBg="1"/>
      <p:bldP spid="60" grpId="0" animBg="1"/>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a:t>
            </a:r>
            <a:r>
              <a:rPr lang="en-US" altLang="zh-CN" sz="2800" dirty="0">
                <a:solidFill>
                  <a:schemeClr val="bg1"/>
                </a:solidFill>
                <a:latin typeface="+mn-lt"/>
              </a:rPr>
              <a:t>tateless Reliable Service</a:t>
            </a:r>
            <a:endParaRPr lang="en-US" sz="2800" dirty="0">
              <a:solidFill>
                <a:schemeClr val="bg1"/>
              </a:solidFill>
              <a:latin typeface="+mn-lt"/>
            </a:endParaRP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Stateless Service Application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Availability</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Scalability</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32331409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54490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9454861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8141143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0429818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114885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154624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1941474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65363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9166222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5996520" y="1237350"/>
            <a:ext cx="3056" cy="5152063"/>
          </a:xfrm>
          <a:prstGeom prst="line">
            <a:avLst/>
          </a:prstGeom>
          <a:noFill/>
          <a:ln w="15875" cap="flat" cmpd="sng" algn="ctr">
            <a:solidFill>
              <a:srgbClr val="E7E6E6"/>
            </a:solidFill>
            <a:prstDash val="solid"/>
            <a:miter lim="800000"/>
          </a:ln>
          <a:effectLst/>
        </p:spPr>
      </p:cxnSp>
      <p:sp>
        <p:nvSpPr>
          <p:cNvPr id="9" name="Flowchart: Magnetic Disk 8"/>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931649" y="5509655"/>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3" name="Group 12"/>
          <p:cNvGrpSpPr/>
          <p:nvPr/>
        </p:nvGrpSpPr>
        <p:grpSpPr>
          <a:xfrm>
            <a:off x="2374292" y="5509655"/>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6" name="Group 15"/>
          <p:cNvGrpSpPr/>
          <p:nvPr/>
        </p:nvGrpSpPr>
        <p:grpSpPr>
          <a:xfrm>
            <a:off x="2816935" y="5509655"/>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9" name="Group 18"/>
          <p:cNvGrpSpPr/>
          <p:nvPr/>
        </p:nvGrpSpPr>
        <p:grpSpPr>
          <a:xfrm>
            <a:off x="3259576" y="5509655"/>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2" name="Group 21"/>
          <p:cNvGrpSpPr/>
          <p:nvPr/>
        </p:nvGrpSpPr>
        <p:grpSpPr>
          <a:xfrm>
            <a:off x="1931649" y="5950850"/>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5" name="Group 24"/>
          <p:cNvGrpSpPr/>
          <p:nvPr/>
        </p:nvGrpSpPr>
        <p:grpSpPr>
          <a:xfrm>
            <a:off x="2374292" y="5950850"/>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8" name="Group 27"/>
          <p:cNvGrpSpPr/>
          <p:nvPr/>
        </p:nvGrpSpPr>
        <p:grpSpPr>
          <a:xfrm>
            <a:off x="2816935" y="5950850"/>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31" name="Group 30"/>
          <p:cNvGrpSpPr/>
          <p:nvPr/>
        </p:nvGrpSpPr>
        <p:grpSpPr>
          <a:xfrm>
            <a:off x="3259576" y="5950850"/>
            <a:ext cx="269057" cy="329812"/>
            <a:chOff x="4818580" y="4212404"/>
            <a:chExt cx="441789" cy="544531"/>
          </a:xfrm>
        </p:grpSpPr>
        <p:sp>
          <p:nvSpPr>
            <p:cNvPr id="32" name="Rectangle 31"/>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33" name="Rectangle 32"/>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34" name="Rectangle 33"/>
          <p:cNvSpPr/>
          <p:nvPr/>
        </p:nvSpPr>
        <p:spPr>
          <a:xfrm>
            <a:off x="1078428" y="1061313"/>
            <a:ext cx="2860783" cy="584775"/>
          </a:xfrm>
          <a:prstGeom prst="rect">
            <a:avLst/>
          </a:prstGeom>
        </p:spPr>
        <p:txBody>
          <a:bodyPr wrap="none">
            <a:spAutoFit/>
          </a:bodyPr>
          <a:lstStyle/>
          <a:p>
            <a:pPr marL="285695" indent="-285695" defTabSz="914224">
              <a:buFont typeface="Arial" panose="020B0604020202020204" pitchFamily="34" charset="0"/>
              <a:buChar char="•"/>
            </a:pPr>
            <a:r>
              <a:rPr lang="en-US" sz="1600" dirty="0">
                <a:solidFill>
                  <a:srgbClr val="E7E6E6"/>
                </a:solidFill>
              </a:rPr>
              <a:t>Single monolithic database</a:t>
            </a:r>
          </a:p>
          <a:p>
            <a:pPr marL="285695" indent="-285695" defTabSz="914224">
              <a:buFont typeface="Arial" panose="020B0604020202020204" pitchFamily="34" charset="0"/>
              <a:buChar char="•"/>
            </a:pPr>
            <a:r>
              <a:rPr lang="en-US" sz="1600" dirty="0">
                <a:solidFill>
                  <a:srgbClr val="E7E6E6"/>
                </a:solidFill>
              </a:rPr>
              <a:t>Tiers of specific technologies</a:t>
            </a:r>
          </a:p>
        </p:txBody>
      </p:sp>
      <p:cxnSp>
        <p:nvCxnSpPr>
          <p:cNvPr id="35" name="Straight Arrow Connector 34"/>
          <p:cNvCxnSpPr>
            <a:stCxn id="38" idx="0"/>
            <a:endCxn id="77" idx="2"/>
          </p:cNvCxnSpPr>
          <p:nvPr/>
        </p:nvCxnSpPr>
        <p:spPr>
          <a:xfrm flipV="1">
            <a:off x="2709496" y="2560808"/>
            <a:ext cx="0" cy="296381"/>
          </a:xfrm>
          <a:prstGeom prst="straightConnector1">
            <a:avLst/>
          </a:prstGeom>
          <a:noFill/>
          <a:ln w="12700" cap="flat" cmpd="sng" algn="ctr">
            <a:solidFill>
              <a:srgbClr val="E7E6E6"/>
            </a:solidFill>
            <a:prstDash val="solid"/>
            <a:miter lim="800000"/>
            <a:tailEnd type="triangle"/>
          </a:ln>
          <a:effectLst/>
        </p:spPr>
      </p:cxnSp>
      <p:sp>
        <p:nvSpPr>
          <p:cNvPr id="36" name="Rectangle 35"/>
          <p:cNvSpPr/>
          <p:nvPr/>
        </p:nvSpPr>
        <p:spPr>
          <a:xfrm>
            <a:off x="782196" y="346888"/>
            <a:ext cx="4492768" cy="523220"/>
          </a:xfrm>
          <a:prstGeom prst="rect">
            <a:avLst/>
          </a:prstGeom>
        </p:spPr>
        <p:txBody>
          <a:bodyPr wrap="none">
            <a:spAutoFit/>
          </a:bodyPr>
          <a:lstStyle/>
          <a:p>
            <a:pPr defTabSz="914224"/>
            <a:r>
              <a:rPr lang="en-US" sz="2800" dirty="0">
                <a:solidFill>
                  <a:srgbClr val="E7E6E6"/>
                </a:solidFill>
                <a:latin typeface="+mj-lt"/>
              </a:rPr>
              <a:t>State in Monolithic approach</a:t>
            </a:r>
          </a:p>
        </p:txBody>
      </p:sp>
      <p:sp>
        <p:nvSpPr>
          <p:cNvPr id="37" name="Rectangle 36"/>
          <p:cNvSpPr/>
          <p:nvPr/>
        </p:nvSpPr>
        <p:spPr>
          <a:xfrm>
            <a:off x="6543695" y="352041"/>
            <a:ext cx="4940327" cy="523220"/>
          </a:xfrm>
          <a:prstGeom prst="rect">
            <a:avLst/>
          </a:prstGeom>
        </p:spPr>
        <p:txBody>
          <a:bodyPr wrap="none">
            <a:spAutoFit/>
          </a:bodyPr>
          <a:lstStyle/>
          <a:p>
            <a:pPr defTabSz="914224"/>
            <a:r>
              <a:rPr lang="en-US" sz="2800" dirty="0">
                <a:solidFill>
                  <a:srgbClr val="E7E6E6"/>
                </a:solidFill>
                <a:latin typeface="+mj-lt"/>
              </a:rPr>
              <a:t>State in Microservices approach</a:t>
            </a:r>
          </a:p>
        </p:txBody>
      </p:sp>
      <p:sp>
        <p:nvSpPr>
          <p:cNvPr id="38"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51146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p:cNvSpPr/>
          <p:nvPr/>
        </p:nvSpPr>
        <p:spPr>
          <a:xfrm>
            <a:off x="6799758" y="1062166"/>
            <a:ext cx="3922228" cy="1077218"/>
          </a:xfrm>
          <a:prstGeom prst="rect">
            <a:avLst/>
          </a:prstGeom>
        </p:spPr>
        <p:txBody>
          <a:bodyPr wrap="none">
            <a:spAutoFit/>
          </a:bodyPr>
          <a:lstStyle/>
          <a:p>
            <a:pPr marL="285695" indent="-285695" defTabSz="914224">
              <a:buFont typeface="Arial" panose="020B0604020202020204" pitchFamily="34" charset="0"/>
              <a:buChar char="•"/>
            </a:pPr>
            <a:r>
              <a:rPr lang="en-US" sz="1600" dirty="0">
                <a:solidFill>
                  <a:srgbClr val="E7E6E6"/>
                </a:solidFill>
              </a:rPr>
              <a:t>Graph of interconnected microservices</a:t>
            </a:r>
          </a:p>
          <a:p>
            <a:pPr marL="285695" indent="-285695" defTabSz="914224">
              <a:buFont typeface="Arial" panose="020B0604020202020204" pitchFamily="34" charset="0"/>
              <a:buChar char="•"/>
            </a:pPr>
            <a:r>
              <a:rPr lang="en-US" sz="1600" dirty="0">
                <a:solidFill>
                  <a:srgbClr val="E7E6E6"/>
                </a:solidFill>
              </a:rPr>
              <a:t>State typically scoped to the microservice</a:t>
            </a:r>
          </a:p>
          <a:p>
            <a:pPr marL="285695" indent="-285695" defTabSz="914224">
              <a:buFont typeface="Arial" panose="020B0604020202020204" pitchFamily="34" charset="0"/>
              <a:buChar char="•"/>
            </a:pPr>
            <a:r>
              <a:rPr lang="en-US" sz="1600" dirty="0">
                <a:solidFill>
                  <a:srgbClr val="E7E6E6"/>
                </a:solidFill>
              </a:rPr>
              <a:t>Variety of technologies used </a:t>
            </a:r>
          </a:p>
          <a:p>
            <a:pPr marL="285695" indent="-285695" defTabSz="914224">
              <a:buFont typeface="Arial" panose="020B0604020202020204" pitchFamily="34" charset="0"/>
              <a:buChar char="•"/>
            </a:pPr>
            <a:r>
              <a:rPr lang="en-US" sz="1600" dirty="0">
                <a:solidFill>
                  <a:srgbClr val="E7E6E6"/>
                </a:solidFill>
              </a:rPr>
              <a:t>Remote Storage for cold data</a:t>
            </a:r>
          </a:p>
        </p:txBody>
      </p:sp>
      <p:grpSp>
        <p:nvGrpSpPr>
          <p:cNvPr id="41" name="Group 40"/>
          <p:cNvGrpSpPr/>
          <p:nvPr/>
        </p:nvGrpSpPr>
        <p:grpSpPr>
          <a:xfrm>
            <a:off x="6412793" y="2496191"/>
            <a:ext cx="5532746" cy="4232371"/>
            <a:chOff x="6410429" y="1579470"/>
            <a:chExt cx="5533537" cy="4232974"/>
          </a:xfrm>
        </p:grpSpPr>
        <p:sp>
          <p:nvSpPr>
            <p:cNvPr id="42" name="Rounded Rectangle 41"/>
            <p:cNvSpPr/>
            <p:nvPr/>
          </p:nvSpPr>
          <p:spPr bwMode="auto">
            <a:xfrm>
              <a:off x="6753045" y="3791312"/>
              <a:ext cx="1278241" cy="1393591"/>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5" name="Rectangle 74"/>
              <p:cNvSpPr/>
              <p:nvPr/>
            </p:nvSpPr>
            <p:spPr>
              <a:xfrm>
                <a:off x="4818580" y="4212404"/>
                <a:ext cx="441789" cy="544531"/>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sp>
            <p:nvSpPr>
              <p:cNvPr id="76" name="Rectangle 75"/>
              <p:cNvSpPr/>
              <p:nvPr/>
            </p:nvSpPr>
            <p:spPr>
              <a:xfrm>
                <a:off x="4818580" y="4212405"/>
                <a:ext cx="441789" cy="113016"/>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grpSp>
        <p:grpSp>
          <p:nvGrpSpPr>
            <p:cNvPr id="45" name="Group 44"/>
            <p:cNvGrpSpPr/>
            <p:nvPr/>
          </p:nvGrpSpPr>
          <p:grpSpPr>
            <a:xfrm>
              <a:off x="7440512" y="4823880"/>
              <a:ext cx="153877" cy="202604"/>
              <a:chOff x="4818580" y="4212404"/>
              <a:chExt cx="441789" cy="544531"/>
            </a:xfrm>
          </p:grpSpPr>
          <p:sp>
            <p:nvSpPr>
              <p:cNvPr id="73" name="Rectangle 72"/>
              <p:cNvSpPr/>
              <p:nvPr/>
            </p:nvSpPr>
            <p:spPr>
              <a:xfrm>
                <a:off x="4818580" y="4212404"/>
                <a:ext cx="441789" cy="544531"/>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sp>
            <p:nvSpPr>
              <p:cNvPr id="74" name="Rectangle 73"/>
              <p:cNvSpPr/>
              <p:nvPr/>
            </p:nvSpPr>
            <p:spPr>
              <a:xfrm>
                <a:off x="4818580" y="4212405"/>
                <a:ext cx="441789" cy="113016"/>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rgbClr val="E7E6E6"/>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cxnSp>
          <p:nvCxnSpPr>
            <p:cNvPr id="53" name="Straight Arrow Connector 52"/>
            <p:cNvCxnSpPr>
              <a:stCxn id="42" idx="0"/>
              <a:endCxn id="71" idx="4"/>
            </p:cNvCxnSpPr>
            <p:nvPr/>
          </p:nvCxnSpPr>
          <p:spPr>
            <a:xfrm flipV="1">
              <a:off x="7392166" y="2582880"/>
              <a:ext cx="1335803" cy="1208433"/>
            </a:xfrm>
            <a:prstGeom prst="straightConnector1">
              <a:avLst/>
            </a:prstGeom>
            <a:noFill/>
            <a:ln w="12700" cap="flat" cmpd="sng" algn="ctr">
              <a:solidFill>
                <a:srgbClr val="E7E6E6"/>
              </a:solidFill>
              <a:prstDash val="solid"/>
              <a:miter lim="800000"/>
              <a:tailEnd type="triangle"/>
            </a:ln>
            <a:effectLst/>
          </p:spPr>
        </p:cxnSp>
        <p:cxnSp>
          <p:nvCxnSpPr>
            <p:cNvPr id="54" name="Straight Arrow Connector 53"/>
            <p:cNvCxnSpPr>
              <a:endCxn id="71" idx="3"/>
            </p:cNvCxnSpPr>
            <p:nvPr/>
          </p:nvCxnSpPr>
          <p:spPr>
            <a:xfrm flipH="1" flipV="1">
              <a:off x="9011867" y="2724827"/>
              <a:ext cx="165981" cy="1155814"/>
            </a:xfrm>
            <a:prstGeom prst="straightConnector1">
              <a:avLst/>
            </a:prstGeom>
            <a:noFill/>
            <a:ln w="12700" cap="flat" cmpd="sng" algn="ctr">
              <a:solidFill>
                <a:srgbClr val="E7E6E6"/>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rgbClr val="E7E6E6"/>
              </a:solidFill>
              <a:prstDash val="solid"/>
              <a:miter lim="800000"/>
              <a:tailEnd type="triangle"/>
            </a:ln>
            <a:effectLst/>
          </p:spPr>
        </p:cxnSp>
        <p:cxnSp>
          <p:nvCxnSpPr>
            <p:cNvPr id="56" name="Straight Arrow Connector 55"/>
            <p:cNvCxnSpPr>
              <a:stCxn id="51" idx="3"/>
              <a:endCxn id="48" idx="1"/>
            </p:cNvCxnSpPr>
            <p:nvPr/>
          </p:nvCxnSpPr>
          <p:spPr>
            <a:xfrm flipH="1" flipV="1">
              <a:off x="9346694" y="4421435"/>
              <a:ext cx="686104" cy="768584"/>
            </a:xfrm>
            <a:prstGeom prst="straightConnector1">
              <a:avLst/>
            </a:prstGeom>
            <a:noFill/>
            <a:ln w="12700" cap="flat" cmpd="sng" algn="ctr">
              <a:solidFill>
                <a:srgbClr val="E7E6E6"/>
              </a:solidFill>
              <a:prstDash val="solid"/>
              <a:miter lim="800000"/>
              <a:tailEnd type="triangle"/>
            </a:ln>
            <a:effectLst/>
          </p:spPr>
        </p:cxnSp>
        <p:sp>
          <p:nvSpPr>
            <p:cNvPr id="57" name="Rectangle 56"/>
            <p:cNvSpPr/>
            <p:nvPr/>
          </p:nvSpPr>
          <p:spPr>
            <a:xfrm>
              <a:off x="6410429" y="5227586"/>
              <a:ext cx="2170255" cy="584858"/>
            </a:xfrm>
            <a:prstGeom prst="rect">
              <a:avLst/>
            </a:prstGeom>
            <a:ln>
              <a:solidFill>
                <a:srgbClr val="E7E6E6"/>
              </a:solidFill>
            </a:ln>
          </p:spPr>
          <p:txBody>
            <a:bodyPr wrap="square">
              <a:spAutoFit/>
            </a:bodyPr>
            <a:lstStyle/>
            <a:p>
              <a:pPr defTabSz="914224"/>
              <a:r>
                <a:rPr lang="en-US" sz="1600" dirty="0">
                  <a:solidFill>
                    <a:srgbClr val="E7E6E6"/>
                  </a:solidFill>
                </a:rPr>
                <a:t>stateless services with </a:t>
              </a:r>
            </a:p>
            <a:p>
              <a:pPr defTabSz="914224"/>
              <a:r>
                <a:rPr lang="en-US" sz="1600" dirty="0">
                  <a:solidFill>
                    <a:srgbClr val="E7E6E6"/>
                  </a:solidFill>
                </a:rPr>
                <a:t>separate stores</a:t>
              </a:r>
            </a:p>
          </p:txBody>
        </p:sp>
        <p:sp>
          <p:nvSpPr>
            <p:cNvPr id="58" name="Rectangle 57"/>
            <p:cNvSpPr/>
            <p:nvPr/>
          </p:nvSpPr>
          <p:spPr>
            <a:xfrm>
              <a:off x="10676287" y="4938708"/>
              <a:ext cx="1245592" cy="584858"/>
            </a:xfrm>
            <a:prstGeom prst="rect">
              <a:avLst/>
            </a:prstGeom>
            <a:ln>
              <a:solidFill>
                <a:srgbClr val="E7E6E6"/>
              </a:solidFill>
            </a:ln>
          </p:spPr>
          <p:txBody>
            <a:bodyPr wrap="square">
              <a:spAutoFit/>
            </a:bodyPr>
            <a:lstStyle/>
            <a:p>
              <a:pPr defTabSz="914224"/>
              <a:r>
                <a:rPr lang="en-US" sz="1600" dirty="0">
                  <a:solidFill>
                    <a:srgbClr val="E7E6E6"/>
                  </a:solidFill>
                </a:rPr>
                <a:t>stateful services</a:t>
              </a:r>
            </a:p>
          </p:txBody>
        </p:sp>
        <p:grpSp>
          <p:nvGrpSpPr>
            <p:cNvPr id="59" name="Group 58"/>
            <p:cNvGrpSpPr>
              <a:grpSpLocks noChangeAspect="1"/>
            </p:cNvGrpSpPr>
            <p:nvPr/>
          </p:nvGrpSpPr>
          <p:grpSpPr>
            <a:xfrm>
              <a:off x="8727970" y="2090817"/>
              <a:ext cx="567793" cy="634010"/>
              <a:chOff x="5499394" y="1899253"/>
              <a:chExt cx="1132765" cy="1226322"/>
            </a:xfrm>
          </p:grpSpPr>
          <p:sp>
            <p:nvSpPr>
              <p:cNvPr id="71" name="Hexagon 70"/>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72"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60" name="Rectangle 59"/>
            <p:cNvSpPr/>
            <p:nvPr/>
          </p:nvSpPr>
          <p:spPr>
            <a:xfrm>
              <a:off x="9988409" y="2049865"/>
              <a:ext cx="1955557" cy="584858"/>
            </a:xfrm>
            <a:prstGeom prst="rect">
              <a:avLst/>
            </a:prstGeom>
            <a:ln>
              <a:solidFill>
                <a:srgbClr val="E7E6E6"/>
              </a:solidFill>
            </a:ln>
          </p:spPr>
          <p:txBody>
            <a:bodyPr wrap="square">
              <a:spAutoFit/>
            </a:bodyPr>
            <a:lstStyle/>
            <a:p>
              <a:pPr defTabSz="914224"/>
              <a:r>
                <a:rPr lang="en-US" sz="1600" dirty="0">
                  <a:solidFill>
                    <a:srgbClr val="E7E6E6"/>
                  </a:solidFill>
                </a:rPr>
                <a:t>stateless presentation services</a:t>
              </a:r>
            </a:p>
          </p:txBody>
        </p:sp>
        <p:pic>
          <p:nvPicPr>
            <p:cNvPr id="61"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5" name="Group 64"/>
            <p:cNvGrpSpPr>
              <a:grpSpLocks noChangeAspect="1"/>
            </p:cNvGrpSpPr>
            <p:nvPr/>
          </p:nvGrpSpPr>
          <p:grpSpPr>
            <a:xfrm>
              <a:off x="9326304" y="2098174"/>
              <a:ext cx="567793" cy="634010"/>
              <a:chOff x="5499394" y="1899253"/>
              <a:chExt cx="1132765" cy="1226322"/>
            </a:xfrm>
          </p:grpSpPr>
          <p:sp>
            <p:nvSpPr>
              <p:cNvPr id="69" name="Hexagon 68"/>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7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66" name="Group 65"/>
            <p:cNvGrpSpPr>
              <a:grpSpLocks noChangeAspect="1"/>
            </p:cNvGrpSpPr>
            <p:nvPr/>
          </p:nvGrpSpPr>
          <p:grpSpPr>
            <a:xfrm>
              <a:off x="9031937" y="1579470"/>
              <a:ext cx="567793" cy="634010"/>
              <a:chOff x="5499394" y="1899253"/>
              <a:chExt cx="1132765" cy="1226322"/>
            </a:xfrm>
          </p:grpSpPr>
          <p:sp>
            <p:nvSpPr>
              <p:cNvPr id="67" name="Hexagon 66"/>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68"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77"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43548" y="1991769"/>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78"/>
          <p:cNvGrpSpPr/>
          <p:nvPr/>
        </p:nvGrpSpPr>
        <p:grpSpPr>
          <a:xfrm>
            <a:off x="2519715" y="2972892"/>
            <a:ext cx="411600" cy="237018"/>
            <a:chOff x="2526540" y="1999422"/>
            <a:chExt cx="411600" cy="237018"/>
          </a:xfrm>
        </p:grpSpPr>
        <p:sp>
          <p:nvSpPr>
            <p:cNvPr id="80" name="Rectangle 79"/>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2" name="Rectangle 81"/>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3" name="Rectangle 82"/>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84" name="Group 83"/>
          <p:cNvGrpSpPr/>
          <p:nvPr/>
        </p:nvGrpSpPr>
        <p:grpSpPr>
          <a:xfrm>
            <a:off x="2547989" y="1943563"/>
            <a:ext cx="411600" cy="237018"/>
            <a:chOff x="3116191" y="1999422"/>
            <a:chExt cx="411600" cy="237018"/>
          </a:xfrm>
        </p:grpSpPr>
        <p:sp>
          <p:nvSpPr>
            <p:cNvPr id="85" name="Rectangle 84"/>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7" name="Rectangle 86"/>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8" name="Rectangle 87"/>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cxnSp>
        <p:nvCxnSpPr>
          <p:cNvPr id="89" name="Straight Arrow Connector 88"/>
          <p:cNvCxnSpPr>
            <a:stCxn id="9" idx="1"/>
            <a:endCxn id="105" idx="2"/>
          </p:cNvCxnSpPr>
          <p:nvPr/>
        </p:nvCxnSpPr>
        <p:spPr>
          <a:xfrm flipV="1">
            <a:off x="2709495" y="4615568"/>
            <a:ext cx="1" cy="258801"/>
          </a:xfrm>
          <a:prstGeom prst="straightConnector1">
            <a:avLst/>
          </a:prstGeom>
          <a:noFill/>
          <a:ln w="12700" cap="flat" cmpd="sng" algn="ctr">
            <a:solidFill>
              <a:srgbClr val="E7E6E6"/>
            </a:solidFill>
            <a:prstDash val="solid"/>
            <a:miter lim="800000"/>
            <a:tailEnd type="triangle"/>
          </a:ln>
          <a:effectLst/>
        </p:spPr>
      </p:cxnSp>
      <p:grpSp>
        <p:nvGrpSpPr>
          <p:cNvPr id="90" name="Group 89"/>
          <p:cNvGrpSpPr/>
          <p:nvPr/>
        </p:nvGrpSpPr>
        <p:grpSpPr>
          <a:xfrm>
            <a:off x="3052096" y="1952536"/>
            <a:ext cx="411600" cy="237018"/>
            <a:chOff x="3116191" y="1999422"/>
            <a:chExt cx="411600" cy="237018"/>
          </a:xfrm>
        </p:grpSpPr>
        <p:sp>
          <p:nvSpPr>
            <p:cNvPr id="91" name="Rectangle 90"/>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3" name="Rectangle 92"/>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4" name="Rectangle 93"/>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95" name="Group 94"/>
          <p:cNvGrpSpPr/>
          <p:nvPr/>
        </p:nvGrpSpPr>
        <p:grpSpPr>
          <a:xfrm>
            <a:off x="2555138" y="2239395"/>
            <a:ext cx="411600" cy="237018"/>
            <a:chOff x="3116191" y="1999422"/>
            <a:chExt cx="411600" cy="237018"/>
          </a:xfrm>
        </p:grpSpPr>
        <p:sp>
          <p:nvSpPr>
            <p:cNvPr id="96" name="Rectangle 95"/>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8" name="Rectangle 97"/>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9" name="Rectangle 98"/>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00" name="Group 99"/>
          <p:cNvGrpSpPr/>
          <p:nvPr/>
        </p:nvGrpSpPr>
        <p:grpSpPr>
          <a:xfrm>
            <a:off x="3052096" y="2251390"/>
            <a:ext cx="411600" cy="237018"/>
            <a:chOff x="3116191" y="1999422"/>
            <a:chExt cx="411600" cy="237018"/>
          </a:xfrm>
        </p:grpSpPr>
        <p:sp>
          <p:nvSpPr>
            <p:cNvPr id="101" name="Rectangle 100"/>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03" name="Rectangle 102"/>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04" name="Rectangle 103"/>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105"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Arrow Connector 105"/>
          <p:cNvCxnSpPr>
            <a:stCxn id="105" idx="0"/>
            <a:endCxn id="38" idx="2"/>
          </p:cNvCxnSpPr>
          <p:nvPr/>
        </p:nvCxnSpPr>
        <p:spPr>
          <a:xfrm flipV="1">
            <a:off x="2709496" y="3566637"/>
            <a:ext cx="0" cy="339483"/>
          </a:xfrm>
          <a:prstGeom prst="straightConnector1">
            <a:avLst/>
          </a:prstGeom>
          <a:noFill/>
          <a:ln w="12700" cap="flat" cmpd="sng" algn="ctr">
            <a:solidFill>
              <a:srgbClr val="E7E6E6"/>
            </a:solidFill>
            <a:prstDash val="solid"/>
            <a:miter lim="800000"/>
            <a:tailEnd type="triangle"/>
          </a:ln>
          <a:effectLst/>
        </p:spPr>
      </p:cxnSp>
      <p:pic>
        <p:nvPicPr>
          <p:cNvPr id="107" name="Picture 106"/>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88403" y="3999444"/>
            <a:ext cx="459017" cy="533421"/>
          </a:xfrm>
          <a:prstGeom prst="rect">
            <a:avLst/>
          </a:prstGeom>
        </p:spPr>
      </p:pic>
      <p:grpSp>
        <p:nvGrpSpPr>
          <p:cNvPr id="108" name="Group 107"/>
          <p:cNvGrpSpPr/>
          <p:nvPr/>
        </p:nvGrpSpPr>
        <p:grpSpPr>
          <a:xfrm>
            <a:off x="3056338" y="4276085"/>
            <a:ext cx="411600" cy="237018"/>
            <a:chOff x="2821368" y="2314683"/>
            <a:chExt cx="411600" cy="237018"/>
          </a:xfrm>
        </p:grpSpPr>
        <p:sp>
          <p:nvSpPr>
            <p:cNvPr id="109" name="Rectangle 108"/>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1" name="Rectangle 110"/>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2" name="Rectangle 111"/>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13" name="Group 112"/>
          <p:cNvGrpSpPr/>
          <p:nvPr/>
        </p:nvGrpSpPr>
        <p:grpSpPr>
          <a:xfrm>
            <a:off x="2555067" y="4083335"/>
            <a:ext cx="411600" cy="237018"/>
            <a:chOff x="2821368" y="2314683"/>
            <a:chExt cx="411600" cy="237018"/>
          </a:xfrm>
        </p:grpSpPr>
        <p:sp>
          <p:nvSpPr>
            <p:cNvPr id="114" name="Rectangle 113"/>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6" name="Rectangle 115"/>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7" name="Rectangle 116"/>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18" name="Group 117"/>
          <p:cNvGrpSpPr/>
          <p:nvPr/>
        </p:nvGrpSpPr>
        <p:grpSpPr>
          <a:xfrm>
            <a:off x="2822780" y="3273194"/>
            <a:ext cx="411600" cy="237018"/>
            <a:chOff x="2526540" y="1999422"/>
            <a:chExt cx="411600" cy="237018"/>
          </a:xfrm>
        </p:grpSpPr>
        <p:sp>
          <p:nvSpPr>
            <p:cNvPr id="119" name="Rectangle 118"/>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1" name="Rectangle 120"/>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2" name="Rectangle 121"/>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23" name="Group 122"/>
          <p:cNvGrpSpPr/>
          <p:nvPr/>
        </p:nvGrpSpPr>
        <p:grpSpPr>
          <a:xfrm>
            <a:off x="3127374" y="2966519"/>
            <a:ext cx="411600" cy="237018"/>
            <a:chOff x="2526540" y="1999422"/>
            <a:chExt cx="411600" cy="237018"/>
          </a:xfrm>
        </p:grpSpPr>
        <p:sp>
          <p:nvSpPr>
            <p:cNvPr id="124" name="Rectangle 123"/>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6" name="Rectangle 125"/>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7" name="Rectangle 126"/>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128" name="Rectangle 127"/>
          <p:cNvSpPr/>
          <p:nvPr/>
        </p:nvSpPr>
        <p:spPr>
          <a:xfrm>
            <a:off x="8217470" y="5358843"/>
            <a:ext cx="1086804" cy="553998"/>
          </a:xfrm>
          <a:prstGeom prst="rect">
            <a:avLst/>
          </a:prstGeom>
          <a:ln>
            <a:solidFill>
              <a:srgbClr val="E7E6E6"/>
            </a:solidFill>
          </a:ln>
        </p:spPr>
        <p:txBody>
          <a:bodyPr wrap="square">
            <a:spAutoFit/>
          </a:bodyPr>
          <a:lstStyle/>
          <a:p>
            <a:pPr defTabSz="914224"/>
            <a:r>
              <a:rPr lang="en-US" sz="1499" dirty="0">
                <a:solidFill>
                  <a:srgbClr val="E7E6E6"/>
                </a:solidFill>
                <a:latin typeface="Calibri" panose="020F0502020204030204"/>
              </a:rPr>
              <a:t>stateless services</a:t>
            </a:r>
          </a:p>
        </p:txBody>
      </p:sp>
    </p:spTree>
    <p:extLst>
      <p:ext uri="{BB962C8B-B14F-4D97-AF65-F5344CB8AC3E}">
        <p14:creationId xmlns:p14="http://schemas.microsoft.com/office/powerpoint/2010/main" val="28030416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700484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4825807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8695868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Has</a:t>
            </a:r>
            <a:r>
              <a:rPr lang="en-US" altLang="zh-CN" sz="2400" dirty="0">
                <a:solidFill>
                  <a:srgbClr val="E7E6E6"/>
                </a:solidFill>
              </a:rPr>
              <a:t> state and stores state internally</a:t>
            </a:r>
            <a:endParaRPr lang="en-US" sz="2400" dirty="0">
              <a:solidFill>
                <a:srgbClr val="E7E6E6"/>
              </a:solidFill>
            </a:endParaRPr>
          </a:p>
          <a:p>
            <a:pPr marL="342900" indent="-342900">
              <a:buFont typeface="Arial" panose="020B0604020202020204" pitchFamily="34" charset="0"/>
              <a:buChar char="•"/>
            </a:pPr>
            <a:r>
              <a:rPr lang="en-US" sz="2400" dirty="0">
                <a:solidFill>
                  <a:srgbClr val="E7E6E6"/>
                </a:solidFill>
              </a:rPr>
              <a:t>U</a:t>
            </a:r>
            <a:r>
              <a:rPr lang="en-US" altLang="zh-CN" sz="2400" dirty="0">
                <a:solidFill>
                  <a:srgbClr val="E7E6E6"/>
                </a:solidFill>
              </a:rPr>
              <a:t>sed to simple biz service(hosting actor service)</a:t>
            </a:r>
          </a:p>
          <a:p>
            <a:pPr marL="342900" indent="-342900">
              <a:buFont typeface="Arial" panose="020B0604020202020204" pitchFamily="34" charset="0"/>
              <a:buChar char="•"/>
            </a:pPr>
            <a:r>
              <a:rPr lang="en-US" altLang="zh-CN" sz="2400" dirty="0">
                <a:solidFill>
                  <a:srgbClr val="E7E6E6"/>
                </a:solidFill>
              </a:rPr>
              <a:t>Partition and </a:t>
            </a:r>
            <a:r>
              <a:rPr lang="en-US" sz="2400" dirty="0">
                <a:solidFill>
                  <a:srgbClr val="E7E6E6"/>
                </a:solidFill>
              </a:rPr>
              <a:t>Replica; </a:t>
            </a:r>
            <a:r>
              <a:rPr lang="en-US" sz="2400" dirty="0">
                <a:solidFill>
                  <a:srgbClr val="FF0000"/>
                </a:solidFill>
              </a:rPr>
              <a:t>IGNORE</a:t>
            </a:r>
            <a:r>
              <a:rPr lang="en-US" altLang="zh-CN" sz="2400" dirty="0">
                <a:solidFill>
                  <a:srgbClr val="E7E6E6"/>
                </a:solidFill>
              </a:rPr>
              <a:t> Instance</a:t>
            </a:r>
            <a:endParaRPr lang="en-US" sz="2400" dirty="0">
              <a:solidFill>
                <a:srgbClr val="E7E6E6"/>
              </a:solidFill>
            </a:endParaRP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a:t>
            </a:r>
            <a:r>
              <a:rPr lang="en-US" altLang="zh-CN" sz="5200" spc="-102" dirty="0">
                <a:ln w="3175">
                  <a:noFill/>
                </a:ln>
                <a:solidFill>
                  <a:srgbClr val="E7E6E6"/>
                </a:solidFill>
                <a:ea typeface="+mn-ea"/>
                <a:cs typeface="Segoe UI" pitchFamily="34" charset="0"/>
              </a:rPr>
              <a:t>tateful </a:t>
            </a:r>
            <a:r>
              <a:rPr lang="en-US" sz="5200" spc="-102" dirty="0">
                <a:ln w="3175">
                  <a:noFill/>
                </a:ln>
                <a:solidFill>
                  <a:srgbClr val="E7E6E6"/>
                </a:solidFill>
                <a:ea typeface="+mn-ea"/>
                <a:cs typeface="Segoe UI" pitchFamily="34" charset="0"/>
              </a:rPr>
              <a:t>Reliable Service</a:t>
            </a:r>
          </a:p>
        </p:txBody>
      </p:sp>
      <p:sp>
        <p:nvSpPr>
          <p:cNvPr id="12"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TextBox 12"/>
          <p:cNvSpPr txBox="1"/>
          <p:nvPr/>
        </p:nvSpPr>
        <p:spPr>
          <a:xfrm>
            <a:off x="463104" y="3274408"/>
            <a:ext cx="2740793"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solidFill>
                  <a:schemeClr val="bg2"/>
                </a:solidFill>
                <a:cs typeface="Segoe UI Semibold" panose="020B0702040204020203" pitchFamily="34" charset="0"/>
              </a:rPr>
              <a:t>Collections</a:t>
            </a:r>
          </a:p>
          <a:p>
            <a:pPr marL="336145" indent="-336145">
              <a:lnSpc>
                <a:spcPct val="90000"/>
              </a:lnSpc>
              <a:spcAft>
                <a:spcPts val="588"/>
              </a:spcAft>
              <a:buFont typeface="Arial" panose="020B0604020202020204" pitchFamily="34" charset="0"/>
              <a:buChar char="•"/>
            </a:pPr>
            <a:r>
              <a:rPr lang="en-US" sz="2353" dirty="0">
                <a:solidFill>
                  <a:schemeClr val="bg2"/>
                </a:solidFill>
              </a:rPr>
              <a:t>Single machine</a:t>
            </a:r>
          </a:p>
          <a:p>
            <a:pPr marL="336145" indent="-336145">
              <a:lnSpc>
                <a:spcPct val="90000"/>
              </a:lnSpc>
              <a:spcAft>
                <a:spcPts val="588"/>
              </a:spcAft>
              <a:buFont typeface="Arial" panose="020B0604020202020204" pitchFamily="34" charset="0"/>
              <a:buChar char="•"/>
            </a:pPr>
            <a:r>
              <a:rPr lang="en-US" sz="2353" dirty="0">
                <a:solidFill>
                  <a:schemeClr val="bg2"/>
                </a:solidFill>
              </a:rPr>
              <a:t>Single-threaded</a:t>
            </a:r>
          </a:p>
        </p:txBody>
      </p:sp>
      <p:sp>
        <p:nvSpPr>
          <p:cNvPr id="14" name="TextBox 13"/>
          <p:cNvSpPr txBox="1"/>
          <p:nvPr/>
        </p:nvSpPr>
        <p:spPr>
          <a:xfrm>
            <a:off x="3414953" y="3274408"/>
            <a:ext cx="3660401"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solidFill>
                  <a:schemeClr val="bg2"/>
                </a:solidFill>
                <a:cs typeface="Segoe UI Semibold" panose="020B0702040204020203" pitchFamily="34" charset="0"/>
              </a:rPr>
              <a:t>Concurrent Collections</a:t>
            </a:r>
          </a:p>
          <a:p>
            <a:pPr marL="336145" indent="-336145">
              <a:lnSpc>
                <a:spcPct val="90000"/>
              </a:lnSpc>
              <a:spcAft>
                <a:spcPts val="588"/>
              </a:spcAft>
              <a:buFont typeface="Arial" panose="020B0604020202020204" pitchFamily="34" charset="0"/>
              <a:buChar char="•"/>
            </a:pPr>
            <a:r>
              <a:rPr lang="en-US" sz="2353" dirty="0">
                <a:solidFill>
                  <a:schemeClr val="bg2"/>
                </a:solidFill>
              </a:rPr>
              <a:t>Single machine</a:t>
            </a:r>
          </a:p>
          <a:p>
            <a:pPr marL="336145" indent="-336145">
              <a:lnSpc>
                <a:spcPct val="90000"/>
              </a:lnSpc>
              <a:spcAft>
                <a:spcPts val="588"/>
              </a:spcAft>
              <a:buFont typeface="Arial" panose="020B0604020202020204" pitchFamily="34" charset="0"/>
              <a:buChar char="•"/>
            </a:pPr>
            <a:r>
              <a:rPr lang="en-US" sz="2353" dirty="0">
                <a:solidFill>
                  <a:schemeClr val="bg2"/>
                </a:solidFill>
              </a:rPr>
              <a:t>Multi-threaded</a:t>
            </a:r>
          </a:p>
        </p:txBody>
      </p:sp>
      <p:sp>
        <p:nvSpPr>
          <p:cNvPr id="15" name="TextBox 14"/>
          <p:cNvSpPr txBox="1"/>
          <p:nvPr/>
        </p:nvSpPr>
        <p:spPr>
          <a:xfrm>
            <a:off x="7260060" y="3249966"/>
            <a:ext cx="4091541" cy="3316487"/>
          </a:xfrm>
          <a:prstGeom prst="rect">
            <a:avLst/>
          </a:prstGeom>
          <a:solidFill>
            <a:srgbClr val="0372ED"/>
          </a:solidFill>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a:lnSpc>
                <a:spcPct val="90000"/>
              </a:lnSpc>
              <a:spcAft>
                <a:spcPts val="588"/>
              </a:spcAft>
            </a:pPr>
            <a:r>
              <a:rPr lang="en-US" sz="2941" dirty="0">
                <a:solidFill>
                  <a:schemeClr val="bg2"/>
                </a:solidFill>
                <a:cs typeface="Segoe UI Semibold" panose="020B0702040204020203" pitchFamily="34" charset="0"/>
              </a:rPr>
              <a:t>Reliable Collections</a:t>
            </a:r>
          </a:p>
          <a:p>
            <a:pPr marL="336145" indent="-336145">
              <a:lnSpc>
                <a:spcPct val="90000"/>
              </a:lnSpc>
              <a:spcAft>
                <a:spcPts val="588"/>
              </a:spcAft>
              <a:buFont typeface="Arial" panose="020B0604020202020204" pitchFamily="34" charset="0"/>
              <a:buChar char="•"/>
            </a:pPr>
            <a:r>
              <a:rPr lang="en-US" sz="2941" dirty="0">
                <a:solidFill>
                  <a:schemeClr val="bg2"/>
                </a:solidFill>
              </a:rPr>
              <a:t>Multi-machine</a:t>
            </a:r>
          </a:p>
          <a:p>
            <a:pPr marL="336145" indent="-336145">
              <a:lnSpc>
                <a:spcPct val="90000"/>
              </a:lnSpc>
              <a:spcAft>
                <a:spcPts val="588"/>
              </a:spcAft>
              <a:buFont typeface="Arial" panose="020B0604020202020204" pitchFamily="34" charset="0"/>
              <a:buChar char="•"/>
            </a:pPr>
            <a:r>
              <a:rPr lang="en-US" sz="2941" dirty="0">
                <a:solidFill>
                  <a:schemeClr val="bg2"/>
                </a:solidFill>
              </a:rPr>
              <a:t>Replicated (HA)</a:t>
            </a:r>
          </a:p>
          <a:p>
            <a:pPr marL="336145" indent="-336145">
              <a:lnSpc>
                <a:spcPct val="90000"/>
              </a:lnSpc>
              <a:spcAft>
                <a:spcPts val="588"/>
              </a:spcAft>
              <a:buFont typeface="Arial" panose="020B0604020202020204" pitchFamily="34" charset="0"/>
              <a:buChar char="•"/>
            </a:pPr>
            <a:r>
              <a:rPr lang="en-US" sz="2941" dirty="0">
                <a:solidFill>
                  <a:schemeClr val="bg2"/>
                </a:solidFill>
              </a:rPr>
              <a:t>Persistence (durable)</a:t>
            </a:r>
          </a:p>
          <a:p>
            <a:pPr marL="336145" indent="-336145">
              <a:lnSpc>
                <a:spcPct val="90000"/>
              </a:lnSpc>
              <a:spcAft>
                <a:spcPts val="588"/>
              </a:spcAft>
              <a:buFont typeface="Arial" panose="020B0604020202020204" pitchFamily="34" charset="0"/>
              <a:buChar char="•"/>
            </a:pPr>
            <a:r>
              <a:rPr lang="en-US" sz="2941" dirty="0">
                <a:solidFill>
                  <a:schemeClr val="bg2"/>
                </a:solidFill>
              </a:rPr>
              <a:t>Asynchronous</a:t>
            </a:r>
          </a:p>
          <a:p>
            <a:pPr marL="336145" indent="-336145">
              <a:lnSpc>
                <a:spcPct val="90000"/>
              </a:lnSpc>
              <a:spcAft>
                <a:spcPts val="588"/>
              </a:spcAft>
              <a:buFont typeface="Arial" panose="020B0604020202020204" pitchFamily="34" charset="0"/>
              <a:buChar char="•"/>
            </a:pPr>
            <a:r>
              <a:rPr lang="en-US" sz="2941" dirty="0">
                <a:solidFill>
                  <a:schemeClr val="bg2"/>
                </a:solidFill>
              </a:rPr>
              <a:t>Transactional</a:t>
            </a:r>
          </a:p>
        </p:txBody>
      </p:sp>
    </p:spTree>
    <p:extLst>
      <p:ext uri="{BB962C8B-B14F-4D97-AF65-F5344CB8AC3E}">
        <p14:creationId xmlns:p14="http://schemas.microsoft.com/office/powerpoint/2010/main" val="1799122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5556" y="0"/>
            <a:ext cx="10515600" cy="1325563"/>
          </a:xfrm>
        </p:spPr>
        <p:txBody>
          <a:bodyPr>
            <a:normAutofit/>
          </a:bodyPr>
          <a:lstStyle/>
          <a:p>
            <a:pPr defTabSz="932742"/>
            <a:r>
              <a:rPr lang="en-US" sz="5200" spc="-102" dirty="0">
                <a:ln w="3175">
                  <a:noFill/>
                </a:ln>
                <a:solidFill>
                  <a:srgbClr val="E7E6E6"/>
                </a:solidFill>
                <a:ea typeface="+mn-ea"/>
                <a:cs typeface="Segoe UI" pitchFamily="34" charset="0"/>
              </a:rPr>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Everything happens or nothing happens!</a:t>
            </a:r>
          </a:p>
        </p:txBody>
      </p:sp>
    </p:spTree>
    <p:extLst>
      <p:ext uri="{BB962C8B-B14F-4D97-AF65-F5344CB8AC3E}">
        <p14:creationId xmlns:p14="http://schemas.microsoft.com/office/powerpoint/2010/main" val="8815106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1</a:t>
            </a:r>
          </a:p>
        </p:txBody>
      </p:sp>
      <p:sp>
        <p:nvSpPr>
          <p:cNvPr id="12" name="Title 158"/>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partitioning</a:t>
            </a:r>
          </a:p>
        </p:txBody>
      </p:sp>
      <p:sp>
        <p:nvSpPr>
          <p:cNvPr id="13" name="Rectangle 12"/>
          <p:cNvSpPr/>
          <p:nvPr/>
        </p:nvSpPr>
        <p:spPr>
          <a:xfrm>
            <a:off x="2789328" y="4456485"/>
            <a:ext cx="1120531" cy="314082"/>
          </a:xfrm>
          <a:prstGeom prst="rect">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000" b="1" kern="0" dirty="0">
                <a:solidFill>
                  <a:srgbClr val="E7E6E6"/>
                </a:solidFill>
              </a:rPr>
              <a:t>P2</a:t>
            </a:r>
          </a:p>
        </p:txBody>
      </p:sp>
      <p:sp>
        <p:nvSpPr>
          <p:cNvPr id="14" name="Rectangle 13"/>
          <p:cNvSpPr/>
          <p:nvPr/>
        </p:nvSpPr>
        <p:spPr>
          <a:xfrm>
            <a:off x="4612692" y="5354253"/>
            <a:ext cx="1120531" cy="31408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5" name="Rectangle 14"/>
          <p:cNvSpPr/>
          <p:nvPr/>
        </p:nvSpPr>
        <p:spPr>
          <a:xfrm>
            <a:off x="6407589" y="4460328"/>
            <a:ext cx="1120531" cy="314082"/>
          </a:xfrm>
          <a:prstGeom prst="rect">
            <a:avLst/>
          </a:prstGeom>
          <a:solidFill>
            <a:srgbClr val="037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6" name="Rectangle 15"/>
          <p:cNvSpPr/>
          <p:nvPr/>
        </p:nvSpPr>
        <p:spPr>
          <a:xfrm>
            <a:off x="2776538" y="4909489"/>
            <a:ext cx="1120531" cy="31408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7" name="Rectangle 16"/>
          <p:cNvSpPr/>
          <p:nvPr/>
        </p:nvSpPr>
        <p:spPr>
          <a:xfrm>
            <a:off x="950497" y="5354253"/>
            <a:ext cx="1120531" cy="314082"/>
          </a:xfrm>
          <a:prstGeom prst="rect">
            <a:avLst/>
          </a:prstGeom>
          <a:solidFill>
            <a:srgbClr val="26262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000" b="1" kern="0" dirty="0">
                <a:solidFill>
                  <a:srgbClr val="E7E6E6"/>
                </a:solidFill>
              </a:rPr>
              <a:t>P4</a:t>
            </a:r>
          </a:p>
        </p:txBody>
      </p:sp>
      <p:sp>
        <p:nvSpPr>
          <p:cNvPr id="18" name="Rectangle 17"/>
          <p:cNvSpPr/>
          <p:nvPr/>
        </p:nvSpPr>
        <p:spPr>
          <a:xfrm>
            <a:off x="4610272" y="4909489"/>
            <a:ext cx="1120531" cy="314082"/>
          </a:xfrm>
          <a:prstGeom prst="rect">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9" name="Rectangle 18"/>
          <p:cNvSpPr/>
          <p:nvPr/>
        </p:nvSpPr>
        <p:spPr>
          <a:xfrm>
            <a:off x="4610272" y="4464726"/>
            <a:ext cx="1120531" cy="314082"/>
          </a:xfrm>
          <a:prstGeom prst="rect">
            <a:avLst/>
          </a:prstGeom>
          <a:solidFill>
            <a:srgbClr val="037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000" b="1" kern="0" dirty="0">
                <a:solidFill>
                  <a:srgbClr val="E7E6E6"/>
                </a:solidFill>
              </a:rPr>
              <a:t>P1</a:t>
            </a:r>
          </a:p>
        </p:txBody>
      </p:sp>
      <p:sp>
        <p:nvSpPr>
          <p:cNvPr id="20" name="Rectangle 19"/>
          <p:cNvSpPr/>
          <p:nvPr/>
        </p:nvSpPr>
        <p:spPr>
          <a:xfrm>
            <a:off x="2789328" y="5351518"/>
            <a:ext cx="1120531" cy="314082"/>
          </a:xfrm>
          <a:prstGeom prst="rect">
            <a:avLst/>
          </a:prstGeom>
          <a:solidFill>
            <a:srgbClr val="26262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1" name="Rectangle 20"/>
          <p:cNvSpPr/>
          <p:nvPr/>
        </p:nvSpPr>
        <p:spPr>
          <a:xfrm>
            <a:off x="6407589" y="4909489"/>
            <a:ext cx="1120531" cy="31408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000" b="1" kern="0" dirty="0">
                <a:solidFill>
                  <a:srgbClr val="E7E6E6"/>
                </a:solidFill>
              </a:rPr>
              <a:t>P3</a:t>
            </a:r>
          </a:p>
        </p:txBody>
      </p:sp>
      <p:sp>
        <p:nvSpPr>
          <p:cNvPr id="22" name="Rectangle 21"/>
          <p:cNvSpPr/>
          <p:nvPr/>
        </p:nvSpPr>
        <p:spPr>
          <a:xfrm>
            <a:off x="950497" y="4909489"/>
            <a:ext cx="1120531" cy="314082"/>
          </a:xfrm>
          <a:prstGeom prst="rect">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3" name="Rectangle 22"/>
          <p:cNvSpPr/>
          <p:nvPr/>
        </p:nvSpPr>
        <p:spPr>
          <a:xfrm>
            <a:off x="6394334" y="5336306"/>
            <a:ext cx="1120531" cy="314082"/>
          </a:xfrm>
          <a:prstGeom prst="rect">
            <a:avLst/>
          </a:prstGeom>
          <a:solidFill>
            <a:srgbClr val="26262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4" name="Rectangle 23"/>
          <p:cNvSpPr/>
          <p:nvPr/>
        </p:nvSpPr>
        <p:spPr>
          <a:xfrm>
            <a:off x="938915" y="4456485"/>
            <a:ext cx="1121969" cy="322323"/>
          </a:xfrm>
          <a:prstGeom prst="rect">
            <a:avLst/>
          </a:prstGeom>
          <a:solidFill>
            <a:srgbClr val="037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a:r>
              <a:rPr lang="en-US" sz="2800" dirty="0">
                <a:solidFill>
                  <a:srgbClr val="E7E6E6"/>
                </a:solidFill>
                <a:latin typeface="+mn-lt"/>
              </a:rPr>
              <a:t>Services can be partitioned for scale-out.</a:t>
            </a:r>
          </a:p>
          <a:p>
            <a:pPr fontAlgn="ctr"/>
            <a:r>
              <a:rPr lang="en-US" sz="2800" dirty="0">
                <a:solidFill>
                  <a:srgbClr val="E7E6E6"/>
                </a:solidFill>
                <a:latin typeface="+mn-lt"/>
              </a:rPr>
              <a:t>You can choose your own partitioning scheme.</a:t>
            </a:r>
          </a:p>
          <a:p>
            <a:pPr fontAlgn="ctr"/>
            <a:r>
              <a:rPr lang="en-US" sz="2800" dirty="0">
                <a:solidFill>
                  <a:srgbClr val="E7E6E6"/>
                </a:solidFill>
                <a:latin typeface="+mn-lt"/>
              </a:rPr>
              <a:t>Service partitions are striped across machines in the cluster.</a:t>
            </a:r>
          </a:p>
          <a:p>
            <a:pPr fontAlgn="ctr"/>
            <a:r>
              <a:rPr lang="en-US" sz="2800" dirty="0">
                <a:solidFill>
                  <a:srgbClr val="E7E6E6"/>
                </a:solidFill>
                <a:latin typeface="+mn-lt"/>
              </a:rPr>
              <a:t>Replicas automatically scale out &amp; in on cluster changes</a:t>
            </a:r>
          </a:p>
        </p:txBody>
      </p:sp>
    </p:spTree>
    <p:extLst>
      <p:ext uri="{BB962C8B-B14F-4D97-AF65-F5344CB8AC3E}">
        <p14:creationId xmlns:p14="http://schemas.microsoft.com/office/powerpoint/2010/main" val="398298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6" name="Picture 2" descr="Stateful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28675" y="1975208"/>
            <a:ext cx="10525125" cy="40521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58"/>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spc="-102" dirty="0">
                <a:ln w="3175">
                  <a:noFill/>
                </a:ln>
                <a:solidFill>
                  <a:schemeClr val="tx1"/>
                </a:solidFill>
                <a:latin typeface="+mj-lt"/>
                <a:ea typeface="+mj-ea"/>
                <a:cs typeface="+mj-cs"/>
              </a:rPr>
              <a:t>Service partitioning</a:t>
            </a:r>
          </a:p>
        </p:txBody>
      </p:sp>
    </p:spTree>
    <p:extLst>
      <p:ext uri="{BB962C8B-B14F-4D97-AF65-F5344CB8AC3E}">
        <p14:creationId xmlns:p14="http://schemas.microsoft.com/office/powerpoint/2010/main" val="3375364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2"/>
          <p:cNvSpPr>
            <a:spLocks noGrp="1"/>
          </p:cNvSpPr>
          <p:nvPr>
            <p:ph type="title"/>
          </p:nvPr>
        </p:nvSpPr>
        <p:spPr>
          <a:xfrm>
            <a:off x="457200" y="182880"/>
            <a:ext cx="10972800" cy="914400"/>
          </a:xfrm>
        </p:spPr>
        <p:txBody>
          <a:bodyPr/>
          <a:lstStyle/>
          <a:p>
            <a:pPr defTabSz="932742"/>
            <a:r>
              <a:rPr lang="en-US" sz="5200" spc="-102" dirty="0">
                <a:ln w="3175">
                  <a:noFill/>
                </a:ln>
                <a:solidFill>
                  <a:srgbClr val="E7E6E6"/>
                </a:solidFill>
                <a:ea typeface="+mn-ea"/>
                <a:cs typeface="Segoe UI" pitchFamily="34" charset="0"/>
              </a:rPr>
              <a:t>Stateful Microservices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rgbClr val="E7E6E6"/>
                </a:solidFill>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solidFill>
                <a:schemeClr val="tx1"/>
              </a:solidFill>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1">
                    <a:lumMod val="85000"/>
                    <a:lumOff val="15000"/>
                  </a:schemeClr>
                </a:solidFill>
                <a:latin typeface="Segoe UI Semibold" panose="020B0702040204020203" pitchFamily="34" charset="0"/>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1">
                    <a:lumMod val="85000"/>
                    <a:lumOff val="15000"/>
                  </a:schemeClr>
                </a:solidFill>
                <a:latin typeface="Segoe UI Semibold" panose="020B0702040204020203" pitchFamily="34" charset="0"/>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1">
                    <a:lumMod val="85000"/>
                    <a:lumOff val="15000"/>
                  </a:schemeClr>
                </a:solidFill>
                <a:latin typeface="Segoe UI Semibold" panose="020B0702040204020203" pitchFamily="34" charset="0"/>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Fabric Microservices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App</a:t>
            </a:r>
            <a:r>
              <a:rPr lang="en-US" sz="2353" dirty="0"/>
              <a:t> </a:t>
            </a:r>
            <a:r>
              <a:rPr lang="en-US" sz="2400" dirty="0">
                <a:solidFill>
                  <a:srgbClr val="E7E6E6"/>
                </a:solidFill>
              </a:rPr>
              <a:t>Type</a:t>
            </a:r>
            <a:r>
              <a:rPr lang="en-US" sz="2353" dirty="0"/>
              <a:t> </a:t>
            </a:r>
            <a:r>
              <a:rPr lang="en-US" sz="2400" dirty="0">
                <a:solidFill>
                  <a:srgbClr val="E7E6E6"/>
                </a:solidFill>
              </a:rPr>
              <a:t>Packages</a:t>
            </a:r>
          </a:p>
        </p:txBody>
      </p:sp>
      <p:sp>
        <p:nvSpPr>
          <p:cNvPr id="41" name="TextBox 40"/>
          <p:cNvSpPr txBox="1"/>
          <p:nvPr/>
        </p:nvSpPr>
        <p:spPr>
          <a:xfrm>
            <a:off x="4287955" y="5912622"/>
            <a:ext cx="7404659"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Service</a:t>
            </a:r>
            <a:r>
              <a:rPr lang="en-US" sz="2353" dirty="0"/>
              <a:t> </a:t>
            </a:r>
            <a:r>
              <a:rPr lang="en-US" sz="2400" dirty="0">
                <a:solidFill>
                  <a:srgbClr val="E7E6E6"/>
                </a:solidFill>
              </a:rPr>
              <a:t>Fabric</a:t>
            </a:r>
            <a:r>
              <a:rPr lang="en-US" sz="2353" dirty="0"/>
              <a:t> </a:t>
            </a:r>
            <a:r>
              <a:rPr lang="en-US" sz="2400" dirty="0">
                <a:solidFill>
                  <a:srgbClr val="E7E6E6"/>
                </a:solidFill>
              </a:rPr>
              <a:t>Cluster</a:t>
            </a:r>
            <a:r>
              <a:rPr lang="en-US" sz="2353" dirty="0"/>
              <a:t> </a:t>
            </a:r>
            <a:r>
              <a:rPr lang="en-US" sz="2400" dirty="0">
                <a:solidFill>
                  <a:srgbClr val="E7E6E6"/>
                </a:solidFill>
              </a:rPr>
              <a:t>VMs</a:t>
            </a:r>
          </a:p>
        </p:txBody>
      </p:sp>
    </p:spTree>
    <p:extLst>
      <p:ext uri="{BB962C8B-B14F-4D97-AF65-F5344CB8AC3E}">
        <p14:creationId xmlns:p14="http://schemas.microsoft.com/office/powerpoint/2010/main" val="39572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rgbClr val="E7E6E6"/>
                </a:solidFill>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rgbClr val="E7E6E6"/>
                </a:solidFill>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rgbClr val="E7E6E6"/>
                </a:solidFill>
                <a:latin typeface="Segoe UI Semibold" panose="020B0702040204020203" pitchFamily="34" charset="0"/>
                <a:cs typeface="Segoe UI Semibold" panose="020B0702040204020203" pitchFamily="34" charset="0"/>
              </a:rPr>
              <a:t>#FAIL</a:t>
            </a:r>
          </a:p>
        </p:txBody>
      </p:sp>
    </p:spTree>
    <p:extLst>
      <p:ext uri="{BB962C8B-B14F-4D97-AF65-F5344CB8AC3E}">
        <p14:creationId xmlns:p14="http://schemas.microsoft.com/office/powerpoint/2010/main" val="301604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E7E6E6"/>
                </a:solidFill>
              </a:rPr>
              <a:t>Microsoft Azure Service Fabric</a:t>
            </a:r>
            <a:br>
              <a:rPr lang="en-US" dirty="0">
                <a:solidFill>
                  <a:srgbClr val="E7E6E6"/>
                </a:solidFill>
              </a:rPr>
            </a:br>
            <a:r>
              <a:rPr lang="en-US" sz="2745" dirty="0">
                <a:solidFill>
                  <a:srgbClr val="E7E6E6"/>
                </a:solidFill>
              </a:rPr>
              <a:t>A platform for reliable, hyperscale, microservice-based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dirty="0">
              <a:solidFill>
                <a:srgbClr val="E7E6E6"/>
              </a:solidFill>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defTabSz="896386"/>
            <a:r>
              <a:rPr lang="en-US" sz="2745" b="1" dirty="0">
                <a:solidFill>
                  <a:srgbClr val="E7E6E6"/>
                </a:solidFill>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defTabSz="896386"/>
            <a:r>
              <a:rPr lang="en-US" sz="1176" b="1" dirty="0">
                <a:solidFill>
                  <a:srgbClr val="E7E6E6"/>
                </a:solidFill>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defTabSz="896386"/>
            <a:r>
              <a:rPr lang="en-US" sz="1176" b="1" dirty="0">
                <a:solidFill>
                  <a:srgbClr val="E7E6E6"/>
                </a:solidFill>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defTabSz="896386"/>
            <a:r>
              <a:rPr lang="en-US" sz="1176" b="1" dirty="0">
                <a:solidFill>
                  <a:srgbClr val="E7E6E6"/>
                </a:solidFill>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defTabSz="896386"/>
            <a:r>
              <a:rPr lang="en-US" sz="1176" b="1" dirty="0">
                <a:solidFill>
                  <a:srgbClr val="E7E6E6"/>
                </a:solidFill>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4854754" y="1862283"/>
              <a:ext cx="2784226" cy="596501"/>
            </a:xfrm>
            <a:prstGeom prst="rect">
              <a:avLst/>
            </a:prstGeom>
            <a:noFill/>
          </p:spPr>
          <p:txBody>
            <a:bodyPr wrap="square" rtlCol="0">
              <a:spAutoFit/>
            </a:bodyPr>
            <a:lstStyle/>
            <a:p>
              <a:pPr defTabSz="896386"/>
              <a:r>
                <a:rPr lang="en-US" sz="3200" dirty="0">
                  <a:solidFill>
                    <a:srgbClr val="E7E6E6"/>
                  </a:solidFill>
                  <a:ea typeface="Segoe UI Black" panose="020B0A02040204020203" pitchFamily="34" charset="0"/>
                  <a:cs typeface="Segoe UI Semibold" panose="020B0702040204020203" pitchFamily="34" charset="0"/>
                </a:rPr>
                <a:t>Microservices</a:t>
              </a: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defTabSz="896386"/>
            <a:r>
              <a:rPr lang="en-US" sz="1176" b="1" dirty="0">
                <a:solidFill>
                  <a:srgbClr val="E7E6E6"/>
                </a:solidFill>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defTabSz="896386"/>
            <a:r>
              <a:rPr lang="en-US" sz="1176" b="1" dirty="0">
                <a:solidFill>
                  <a:srgbClr val="E7E6E6"/>
                </a:solidFill>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defTabSz="896386"/>
            <a:r>
              <a:rPr lang="en-US" sz="1176" b="1" dirty="0">
                <a:solidFill>
                  <a:srgbClr val="E7E6E6"/>
                </a:solidFill>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algn="ctr" defTabSz="896386"/>
            <a:r>
              <a:rPr lang="en-US" sz="1176" b="1" dirty="0">
                <a:solidFill>
                  <a:srgbClr val="E7E6E6"/>
                </a:solidFill>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defTabSz="896386"/>
            <a:r>
              <a:rPr lang="en-US" sz="1176" b="1" dirty="0">
                <a:solidFill>
                  <a:srgbClr val="E7E6E6"/>
                </a:solidFill>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algn="ctr" defTabSz="896386"/>
            <a:r>
              <a:rPr lang="en-US" sz="1176" b="1" dirty="0">
                <a:solidFill>
                  <a:srgbClr val="E7E6E6"/>
                </a:solidFill>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algn="ctr" defTabSz="896386"/>
            <a:r>
              <a:rPr lang="en-US" sz="1176" b="1" dirty="0">
                <a:solidFill>
                  <a:srgbClr val="E7E6E6"/>
                </a:solidFill>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defTabSz="896386"/>
            <a:r>
              <a:rPr lang="en-US" sz="1176" b="1" dirty="0">
                <a:solidFill>
                  <a:srgbClr val="E7E6E6"/>
                </a:solidFill>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defTabSz="896386"/>
            <a:r>
              <a:rPr lang="en-US" sz="1176" b="1" dirty="0">
                <a:solidFill>
                  <a:srgbClr val="E7E6E6"/>
                </a:solidFill>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defTabSz="896386"/>
            <a:r>
              <a:rPr lang="en-US" sz="1176" b="1" dirty="0">
                <a:solidFill>
                  <a:srgbClr val="E7E6E6"/>
                </a:solidFill>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defTabSz="896386"/>
            <a:r>
              <a:rPr lang="en-US" sz="1176" b="1" dirty="0">
                <a:solidFill>
                  <a:srgbClr val="E7E6E6"/>
                </a:solidFill>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algn="ctr" defTabSz="896386"/>
            <a:r>
              <a:rPr lang="en-US" sz="1176" b="1" dirty="0">
                <a:solidFill>
                  <a:srgbClr val="E7E6E6"/>
                </a:solidFill>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defTabSz="896386"/>
            <a:r>
              <a:rPr lang="en-US" sz="1176" b="1" dirty="0">
                <a:solidFill>
                  <a:srgbClr val="E7E6E6"/>
                </a:solidFill>
              </a:rPr>
              <a:t>Placement Constraints</a:t>
            </a:r>
          </a:p>
        </p:txBody>
      </p:sp>
      <p:grpSp>
        <p:nvGrpSpPr>
          <p:cNvPr id="2" name="Group 1"/>
          <p:cNvGrpSpPr/>
          <p:nvPr/>
        </p:nvGrpSpPr>
        <p:grpSpPr>
          <a:xfrm>
            <a:off x="768316" y="4379178"/>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defTabSz="914367">
                <a:lnSpc>
                  <a:spcPct val="90000"/>
                </a:lnSpc>
                <a:spcAft>
                  <a:spcPts val="588"/>
                </a:spcAft>
                <a:defRPr/>
              </a:pPr>
              <a:r>
                <a:rPr lang="en-US" sz="2353" kern="0" dirty="0">
                  <a:solidFill>
                    <a:srgbClr val="E7E6E6"/>
                  </a:solidFill>
                  <a:ea typeface="MS PGothic" pitchFamily="34" charset="-128"/>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914367">
                <a:defRPr/>
              </a:pPr>
              <a:endParaRPr lang="en-US" sz="1765" kern="0" dirty="0">
                <a:solidFill>
                  <a:srgbClr val="E7E6E6"/>
                </a:solidFill>
                <a:ea typeface="MS PGothic" pitchFamily="34" charset="-128"/>
              </a:endParaRPr>
            </a:p>
          </p:txBody>
        </p:sp>
      </p:grpSp>
      <p:grpSp>
        <p:nvGrpSpPr>
          <p:cNvPr id="729" name="Group 728"/>
          <p:cNvGrpSpPr>
            <a:grpSpLocks/>
          </p:cNvGrpSpPr>
          <p:nvPr/>
        </p:nvGrpSpPr>
        <p:grpSpPr bwMode="auto">
          <a:xfrm>
            <a:off x="4660476" y="42153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algn="ctr" defTabSz="914367">
                <a:lnSpc>
                  <a:spcPct val="90000"/>
                </a:lnSpc>
                <a:spcAft>
                  <a:spcPts val="588"/>
                </a:spcAft>
                <a:defRPr/>
              </a:pPr>
              <a:r>
                <a:rPr lang="en-US" sz="2353" kern="0" dirty="0">
                  <a:solidFill>
                    <a:srgbClr val="E7E6E6"/>
                  </a:solidFill>
                  <a:ea typeface="MS PGothic" pitchFamily="34" charset="-128"/>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grpSp>
      </p:grpSp>
      <p:grpSp>
        <p:nvGrpSpPr>
          <p:cNvPr id="4" name="Group 3"/>
          <p:cNvGrpSpPr/>
          <p:nvPr/>
        </p:nvGrpSpPr>
        <p:grpSpPr>
          <a:xfrm>
            <a:off x="9081949" y="4393185"/>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defTabSz="914367">
                <a:lnSpc>
                  <a:spcPct val="90000"/>
                </a:lnSpc>
                <a:spcAft>
                  <a:spcPts val="588"/>
                </a:spcAft>
                <a:defRPr/>
              </a:pPr>
              <a:r>
                <a:rPr lang="en-US" sz="2353" kern="0" dirty="0">
                  <a:solidFill>
                    <a:srgbClr val="E7E6E6"/>
                  </a:solidFill>
                  <a:ea typeface="MS PGothic" pitchFamily="34" charset="-128"/>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914367">
                <a:defRPr/>
              </a:pPr>
              <a:endParaRPr lang="en-US" sz="1765" kern="0" dirty="0">
                <a:solidFill>
                  <a:srgbClr val="E7E6E6"/>
                </a:solidFill>
                <a:ea typeface="MS PGothic" pitchFamily="34" charset="-128"/>
              </a:endParaRPr>
            </a:p>
          </p:txBody>
        </p:sp>
      </p:grpSp>
    </p:spTree>
    <p:extLst>
      <p:ext uri="{BB962C8B-B14F-4D97-AF65-F5344CB8AC3E}">
        <p14:creationId xmlns:p14="http://schemas.microsoft.com/office/powerpoint/2010/main" val="110556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a:t>
            </a:r>
            <a:r>
              <a:rPr lang="en-US" altLang="zh-CN" sz="2800" dirty="0">
                <a:solidFill>
                  <a:schemeClr val="bg1"/>
                </a:solidFill>
                <a:latin typeface="+mn-lt"/>
              </a:rPr>
              <a:t>tateful Reliable Service</a:t>
            </a:r>
            <a:endParaRPr lang="en-US" sz="2800" dirty="0">
              <a:solidFill>
                <a:schemeClr val="bg1"/>
              </a:solidFill>
              <a:latin typeface="+mn-lt"/>
            </a:endParaRP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Stateful Service Application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Partition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Availability</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Scalability</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18385124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828764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279177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220334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50418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681296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514486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182880"/>
            <a:ext cx="10972800" cy="914400"/>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defTabSz="932742" eaLnBrk="1" hangingPunct="1"/>
            <a:r>
              <a:rPr lang="en-US" sz="5200" dirty="0">
                <a:solidFill>
                  <a:srgbClr val="E7E6E6"/>
                </a:solidFill>
                <a:ea typeface="+mn-ea"/>
              </a:rPr>
              <a:t>Reliable Actors</a:t>
            </a:r>
          </a:p>
        </p:txBody>
      </p:sp>
      <p:sp>
        <p:nvSpPr>
          <p:cNvPr id="5" name="Text Placeholder 5"/>
          <p:cNvSpPr txBox="1">
            <a:spLocks/>
          </p:cNvSpPr>
          <p:nvPr/>
        </p:nvSpPr>
        <p:spPr bwMode="auto">
          <a:xfrm>
            <a:off x="422190" y="1241363"/>
            <a:ext cx="11331265" cy="249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43428" rIns="179285" bIns="143428" numCol="1" anchor="t" anchorCtr="0" compatLnSpc="1">
            <a:prstTxWarp prst="textNoShape">
              <a:avLst/>
            </a:prstTxWarp>
          </a:bodyPr>
          <a:lst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MS PGothic"/>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S PGothic"/>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S PGothic"/>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914400" eaLnBrk="1" hangingPunct="1"/>
            <a:r>
              <a:rPr lang="en-US" sz="2400" dirty="0">
                <a:solidFill>
                  <a:srgbClr val="E7E6E6"/>
                </a:solidFill>
                <a:latin typeface="+mn-lt"/>
                <a:ea typeface="+mn-ea"/>
                <a:cs typeface="+mn-cs"/>
              </a:rPr>
              <a:t>Reliable Actor is Stateful Service</a:t>
            </a:r>
          </a:p>
          <a:p>
            <a:pPr marL="342900" indent="-342900" defTabSz="914400" eaLnBrk="1" hangingPunct="1"/>
            <a:r>
              <a:rPr lang="en-US" sz="2400" dirty="0">
                <a:solidFill>
                  <a:srgbClr val="E7E6E6"/>
                </a:solidFill>
                <a:latin typeface="+mn-lt"/>
                <a:ea typeface="+mn-ea"/>
                <a:cs typeface="+mn-cs"/>
              </a:rPr>
              <a:t>Turn-based access</a:t>
            </a:r>
          </a:p>
          <a:p>
            <a:pPr marL="342900" indent="-342900" defTabSz="914400" eaLnBrk="1" hangingPunct="1"/>
            <a:r>
              <a:rPr lang="en-US" sz="2400" dirty="0">
                <a:solidFill>
                  <a:srgbClr val="E7E6E6"/>
                </a:solidFill>
                <a:latin typeface="+mn-lt"/>
                <a:ea typeface="+mn-ea"/>
                <a:cs typeface="+mn-cs"/>
              </a:rPr>
              <a:t>Automatically created and dehydrated as necessary</a:t>
            </a:r>
          </a:p>
          <a:p>
            <a:pPr marL="342900" indent="-342900" defTabSz="914400" eaLnBrk="1" hangingPunct="1"/>
            <a:r>
              <a:rPr lang="en-US" sz="2400" dirty="0">
                <a:solidFill>
                  <a:srgbClr val="E7E6E6"/>
                </a:solidFill>
                <a:latin typeface="+mn-lt"/>
                <a:ea typeface="+mn-ea"/>
                <a:cs typeface="+mn-cs"/>
              </a:rPr>
              <a:t>Timer and Reminder</a:t>
            </a:r>
          </a:p>
          <a:p>
            <a:pPr marL="342900" indent="-342900" defTabSz="914400" eaLnBrk="1" hangingPunct="1"/>
            <a:r>
              <a:rPr lang="en-US" sz="2400" dirty="0">
                <a:solidFill>
                  <a:srgbClr val="E7E6E6"/>
                </a:solidFill>
                <a:latin typeface="+mn-lt"/>
                <a:ea typeface="+mn-ea"/>
                <a:cs typeface="+mn-cs"/>
              </a:rPr>
              <a:t>State Management</a:t>
            </a:r>
          </a:p>
        </p:txBody>
      </p:sp>
      <p:grpSp>
        <p:nvGrpSpPr>
          <p:cNvPr id="6" name="Group 5"/>
          <p:cNvGrpSpPr/>
          <p:nvPr/>
        </p:nvGrpSpPr>
        <p:grpSpPr>
          <a:xfrm>
            <a:off x="4648513" y="3903867"/>
            <a:ext cx="673556" cy="696382"/>
            <a:chOff x="4604545" y="1640238"/>
            <a:chExt cx="392110" cy="392110"/>
          </a:xfrm>
          <a:solidFill>
            <a:srgbClr val="E7E6E6"/>
          </a:solidFill>
        </p:grpSpPr>
        <p:grpSp>
          <p:nvGrpSpPr>
            <p:cNvPr id="7" name="Group 36"/>
            <p:cNvGrpSpPr/>
            <p:nvPr/>
          </p:nvGrpSpPr>
          <p:grpSpPr bwMode="black">
            <a:xfrm>
              <a:off x="4673640" y="1736214"/>
              <a:ext cx="253920" cy="200159"/>
              <a:chOff x="3358790" y="376388"/>
              <a:chExt cx="1516063" cy="1195388"/>
            </a:xfrm>
            <a:grpFill/>
          </p:grpSpPr>
          <p:sp>
            <p:nvSpPr>
              <p:cNvPr id="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3" name="Oval 30"/>
              <p:cNvSpPr>
                <a:spLocks noChangeArrowheads="1"/>
              </p:cNvSpPr>
              <p:nvPr/>
            </p:nvSpPr>
            <p:spPr bwMode="black">
              <a:xfrm>
                <a:off x="3647715" y="930426"/>
                <a:ext cx="239713" cy="239713"/>
              </a:xfrm>
              <a:prstGeom prst="ellipse">
                <a:avLst/>
              </a:pr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4" name="Oval 31"/>
              <p:cNvSpPr>
                <a:spLocks noChangeArrowheads="1"/>
              </p:cNvSpPr>
              <p:nvPr/>
            </p:nvSpPr>
            <p:spPr bwMode="black">
              <a:xfrm>
                <a:off x="3933465" y="1020913"/>
                <a:ext cx="182563" cy="179388"/>
              </a:xfrm>
              <a:prstGeom prst="ellipse">
                <a:avLst/>
              </a:pr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grpSp>
        <p:sp>
          <p:nvSpPr>
            <p:cNvPr id="8" name="Donut 7"/>
            <p:cNvSpPr>
              <a:spLocks noChangeAspect="1"/>
            </p:cNvSpPr>
            <p:nvPr/>
          </p:nvSpPr>
          <p:spPr bwMode="auto">
            <a:xfrm>
              <a:off x="4604545" y="1640238"/>
              <a:ext cx="392110" cy="392110"/>
            </a:xfrm>
            <a:prstGeom prst="donut">
              <a:avLst>
                <a:gd name="adj" fmla="val 6317"/>
              </a:avLst>
            </a:pr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grpSp>
        <p:nvGrpSpPr>
          <p:cNvPr id="15" name="Group 14"/>
          <p:cNvGrpSpPr/>
          <p:nvPr/>
        </p:nvGrpSpPr>
        <p:grpSpPr>
          <a:xfrm>
            <a:off x="6893691" y="4994401"/>
            <a:ext cx="673556" cy="696382"/>
            <a:chOff x="4046256" y="2408118"/>
            <a:chExt cx="392110" cy="392110"/>
          </a:xfrm>
          <a:solidFill>
            <a:srgbClr val="E7E6E6"/>
          </a:solidFill>
        </p:grpSpPr>
        <p:grpSp>
          <p:nvGrpSpPr>
            <p:cNvPr id="16" name="Group 142"/>
            <p:cNvGrpSpPr/>
            <p:nvPr/>
          </p:nvGrpSpPr>
          <p:grpSpPr bwMode="black">
            <a:xfrm>
              <a:off x="4134994" y="2521400"/>
              <a:ext cx="214635" cy="165546"/>
              <a:chOff x="6673850" y="4338638"/>
              <a:chExt cx="1403351" cy="1082675"/>
            </a:xfrm>
            <a:grpFill/>
          </p:grpSpPr>
          <p:sp>
            <p:nvSpPr>
              <p:cNvPr id="1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1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1" name="Oval 250"/>
              <p:cNvSpPr>
                <a:spLocks noChangeArrowheads="1"/>
              </p:cNvSpPr>
              <p:nvPr/>
            </p:nvSpPr>
            <p:spPr bwMode="black">
              <a:xfrm>
                <a:off x="7351713" y="4338638"/>
                <a:ext cx="209550" cy="214313"/>
              </a:xfrm>
              <a:prstGeom prst="ellipse">
                <a:avLst/>
              </a:pr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5" name="Oval 254"/>
              <p:cNvSpPr>
                <a:spLocks noChangeArrowheads="1"/>
              </p:cNvSpPr>
              <p:nvPr/>
            </p:nvSpPr>
            <p:spPr bwMode="black">
              <a:xfrm>
                <a:off x="6888163" y="4386263"/>
                <a:ext cx="274638" cy="269875"/>
              </a:xfrm>
              <a:prstGeom prst="ellipse">
                <a:avLst/>
              </a:pr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grpSp>
        <p:sp>
          <p:nvSpPr>
            <p:cNvPr id="17" name="Donut 16"/>
            <p:cNvSpPr>
              <a:spLocks noChangeAspect="1"/>
            </p:cNvSpPr>
            <p:nvPr/>
          </p:nvSpPr>
          <p:spPr bwMode="auto">
            <a:xfrm>
              <a:off x="4046256" y="2408118"/>
              <a:ext cx="392110" cy="392110"/>
            </a:xfrm>
            <a:prstGeom prst="donut">
              <a:avLst>
                <a:gd name="adj" fmla="val 6317"/>
              </a:avLst>
            </a:pr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
        <p:nvSpPr>
          <p:cNvPr id="29" name="Freeform 14"/>
          <p:cNvSpPr>
            <a:spLocks noEditPoints="1"/>
          </p:cNvSpPr>
          <p:nvPr/>
        </p:nvSpPr>
        <p:spPr bwMode="black">
          <a:xfrm>
            <a:off x="6947885" y="4003822"/>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E7E6E6"/>
          </a:solid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grpSp>
        <p:nvGrpSpPr>
          <p:cNvPr id="30" name="Group 29"/>
          <p:cNvGrpSpPr/>
          <p:nvPr/>
        </p:nvGrpSpPr>
        <p:grpSpPr>
          <a:xfrm>
            <a:off x="2887719" y="3890885"/>
            <a:ext cx="673556" cy="696382"/>
            <a:chOff x="4179295" y="3183652"/>
            <a:chExt cx="392110" cy="392110"/>
          </a:xfrm>
          <a:solidFill>
            <a:srgbClr val="E7E6E6"/>
          </a:solidFill>
        </p:grpSpPr>
        <p:sp>
          <p:nvSpPr>
            <p:cNvPr id="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solidFill>
                <a:srgbClr val="262626"/>
              </a:solidFill>
            </a:ln>
          </p:spPr>
          <p:style>
            <a:lnRef idx="2">
              <a:schemeClr val="dk1"/>
            </a:lnRef>
            <a:fillRef idx="1">
              <a:schemeClr val="lt1"/>
            </a:fillRef>
            <a:effectRef idx="0">
              <a:schemeClr val="dk1"/>
            </a:effectRef>
            <a:fontRef idx="minor">
              <a:schemeClr val="dk1"/>
            </a:fontRef>
          </p:style>
          <p:txBody>
            <a:bodyPr vert="horz" wrap="square" lIns="80680" tIns="40341" rIns="80680" bIns="40341"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32" name="Donut 31"/>
            <p:cNvSpPr>
              <a:spLocks noChangeAspect="1"/>
            </p:cNvSpPr>
            <p:nvPr/>
          </p:nvSpPr>
          <p:spPr bwMode="auto">
            <a:xfrm>
              <a:off x="4179295" y="3183652"/>
              <a:ext cx="392110" cy="392110"/>
            </a:xfrm>
            <a:prstGeom prst="donut">
              <a:avLst>
                <a:gd name="adj" fmla="val 6317"/>
              </a:avLst>
            </a:pr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
        <p:nvSpPr>
          <p:cNvPr id="33" name="Freeform 46"/>
          <p:cNvSpPr>
            <a:spLocks noEditPoints="1"/>
          </p:cNvSpPr>
          <p:nvPr/>
        </p:nvSpPr>
        <p:spPr bwMode="black">
          <a:xfrm>
            <a:off x="7931513" y="4392352"/>
            <a:ext cx="689925" cy="673835"/>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rgbClr val="E7E6E6"/>
          </a:solid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sp>
        <p:nvSpPr>
          <p:cNvPr id="34" name="Freeform 22"/>
          <p:cNvSpPr>
            <a:spLocks noEditPoints="1"/>
          </p:cNvSpPr>
          <p:nvPr/>
        </p:nvSpPr>
        <p:spPr bwMode="black">
          <a:xfrm>
            <a:off x="5939796" y="5484915"/>
            <a:ext cx="676287" cy="70202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rgbClr val="E7E6E6"/>
          </a:solid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grpSp>
        <p:nvGrpSpPr>
          <p:cNvPr id="35" name="Group 34"/>
          <p:cNvGrpSpPr/>
          <p:nvPr/>
        </p:nvGrpSpPr>
        <p:grpSpPr>
          <a:xfrm>
            <a:off x="7897849" y="5500717"/>
            <a:ext cx="673556" cy="696382"/>
            <a:chOff x="4604545" y="1640238"/>
            <a:chExt cx="392110" cy="392110"/>
          </a:xfrm>
          <a:solidFill>
            <a:srgbClr val="E7E6E6"/>
          </a:solidFill>
        </p:grpSpPr>
        <p:grpSp>
          <p:nvGrpSpPr>
            <p:cNvPr id="36" name="Group 36"/>
            <p:cNvGrpSpPr/>
            <p:nvPr/>
          </p:nvGrpSpPr>
          <p:grpSpPr bwMode="black">
            <a:xfrm>
              <a:off x="4673640" y="1736214"/>
              <a:ext cx="253920" cy="200159"/>
              <a:chOff x="3358790" y="376388"/>
              <a:chExt cx="1516063" cy="1195388"/>
            </a:xfrm>
            <a:grpFill/>
          </p:grpSpPr>
          <p:sp>
            <p:nvSpPr>
              <p:cNvPr id="3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3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42" name="Oval 30"/>
              <p:cNvSpPr>
                <a:spLocks noChangeArrowheads="1"/>
              </p:cNvSpPr>
              <p:nvPr/>
            </p:nvSpPr>
            <p:spPr bwMode="black">
              <a:xfrm>
                <a:off x="3647715" y="930426"/>
                <a:ext cx="239713" cy="239713"/>
              </a:xfrm>
              <a:prstGeom prst="ellipse">
                <a:avLst/>
              </a:pr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43" name="Oval 31"/>
              <p:cNvSpPr>
                <a:spLocks noChangeArrowheads="1"/>
              </p:cNvSpPr>
              <p:nvPr/>
            </p:nvSpPr>
            <p:spPr bwMode="black">
              <a:xfrm>
                <a:off x="3933465" y="1020913"/>
                <a:ext cx="182563" cy="179388"/>
              </a:xfrm>
              <a:prstGeom prst="ellipse">
                <a:avLst/>
              </a:pr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grpSp>
        <p:sp>
          <p:nvSpPr>
            <p:cNvPr id="37" name="Donut 36"/>
            <p:cNvSpPr>
              <a:spLocks noChangeAspect="1"/>
            </p:cNvSpPr>
            <p:nvPr/>
          </p:nvSpPr>
          <p:spPr bwMode="auto">
            <a:xfrm>
              <a:off x="4604545" y="1640238"/>
              <a:ext cx="392110" cy="392110"/>
            </a:xfrm>
            <a:prstGeom prst="donut">
              <a:avLst>
                <a:gd name="adj" fmla="val 6317"/>
              </a:avLst>
            </a:pr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grpSp>
        <p:nvGrpSpPr>
          <p:cNvPr id="44" name="Group 43"/>
          <p:cNvGrpSpPr/>
          <p:nvPr/>
        </p:nvGrpSpPr>
        <p:grpSpPr>
          <a:xfrm>
            <a:off x="8846214" y="4104269"/>
            <a:ext cx="673556" cy="696382"/>
            <a:chOff x="4046256" y="2408118"/>
            <a:chExt cx="392110" cy="392110"/>
          </a:xfrm>
          <a:solidFill>
            <a:srgbClr val="E7E6E6"/>
          </a:solidFill>
        </p:grpSpPr>
        <p:grpSp>
          <p:nvGrpSpPr>
            <p:cNvPr id="45" name="Group 142"/>
            <p:cNvGrpSpPr/>
            <p:nvPr/>
          </p:nvGrpSpPr>
          <p:grpSpPr bwMode="black">
            <a:xfrm>
              <a:off x="4134994" y="2521400"/>
              <a:ext cx="214635" cy="165546"/>
              <a:chOff x="6673850" y="4338638"/>
              <a:chExt cx="1403351" cy="1082675"/>
            </a:xfrm>
            <a:grpFill/>
          </p:grpSpPr>
          <p:sp>
            <p:nvSpPr>
              <p:cNvPr id="4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4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4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0" name="Oval 250"/>
              <p:cNvSpPr>
                <a:spLocks noChangeArrowheads="1"/>
              </p:cNvSpPr>
              <p:nvPr/>
            </p:nvSpPr>
            <p:spPr bwMode="black">
              <a:xfrm>
                <a:off x="7351713" y="4338638"/>
                <a:ext cx="209550" cy="214313"/>
              </a:xfrm>
              <a:prstGeom prst="ellipse">
                <a:avLst/>
              </a:pr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4" name="Oval 254"/>
              <p:cNvSpPr>
                <a:spLocks noChangeArrowheads="1"/>
              </p:cNvSpPr>
              <p:nvPr/>
            </p:nvSpPr>
            <p:spPr bwMode="black">
              <a:xfrm>
                <a:off x="6888163" y="4386263"/>
                <a:ext cx="274638" cy="269875"/>
              </a:xfrm>
              <a:prstGeom prst="ellipse">
                <a:avLst/>
              </a:pr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grpSp>
        <p:sp>
          <p:nvSpPr>
            <p:cNvPr id="46" name="Donut 45"/>
            <p:cNvSpPr>
              <a:spLocks noChangeAspect="1"/>
            </p:cNvSpPr>
            <p:nvPr/>
          </p:nvSpPr>
          <p:spPr bwMode="auto">
            <a:xfrm>
              <a:off x="4046256" y="2408118"/>
              <a:ext cx="392110" cy="392110"/>
            </a:xfrm>
            <a:prstGeom prst="donut">
              <a:avLst>
                <a:gd name="adj" fmla="val 6317"/>
              </a:avLst>
            </a:pr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grpSp>
        <p:nvGrpSpPr>
          <p:cNvPr id="58" name="Group 57"/>
          <p:cNvGrpSpPr/>
          <p:nvPr/>
        </p:nvGrpSpPr>
        <p:grpSpPr>
          <a:xfrm>
            <a:off x="3841768" y="5484915"/>
            <a:ext cx="673556" cy="696382"/>
            <a:chOff x="3233165" y="1874357"/>
            <a:chExt cx="392110" cy="392110"/>
          </a:xfrm>
          <a:solidFill>
            <a:srgbClr val="E7E6E6"/>
          </a:solidFill>
        </p:grpSpPr>
        <p:sp>
          <p:nvSpPr>
            <p:cNvPr id="5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0" name="Donut 59"/>
            <p:cNvSpPr>
              <a:spLocks noChangeAspect="1"/>
            </p:cNvSpPr>
            <p:nvPr/>
          </p:nvSpPr>
          <p:spPr bwMode="auto">
            <a:xfrm>
              <a:off x="3233165" y="1874357"/>
              <a:ext cx="392110" cy="392110"/>
            </a:xfrm>
            <a:prstGeom prst="donut">
              <a:avLst>
                <a:gd name="adj" fmla="val 6317"/>
              </a:avLst>
            </a:pr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grpSp>
        <p:nvGrpSpPr>
          <p:cNvPr id="61" name="Group 60"/>
          <p:cNvGrpSpPr/>
          <p:nvPr/>
        </p:nvGrpSpPr>
        <p:grpSpPr>
          <a:xfrm>
            <a:off x="5851982" y="4429799"/>
            <a:ext cx="673556" cy="696382"/>
            <a:chOff x="4604545" y="1640238"/>
            <a:chExt cx="392110" cy="392110"/>
          </a:xfrm>
          <a:solidFill>
            <a:srgbClr val="E7E6E6"/>
          </a:solidFill>
        </p:grpSpPr>
        <p:grpSp>
          <p:nvGrpSpPr>
            <p:cNvPr id="62" name="Group 36"/>
            <p:cNvGrpSpPr/>
            <p:nvPr/>
          </p:nvGrpSpPr>
          <p:grpSpPr bwMode="black">
            <a:xfrm>
              <a:off x="4673640" y="1736214"/>
              <a:ext cx="253920" cy="200159"/>
              <a:chOff x="3358790" y="376388"/>
              <a:chExt cx="1516063" cy="1195388"/>
            </a:xfrm>
            <a:grpFill/>
          </p:grpSpPr>
          <p:sp>
            <p:nvSpPr>
              <p:cNvPr id="6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8" name="Oval 30"/>
              <p:cNvSpPr>
                <a:spLocks noChangeArrowheads="1"/>
              </p:cNvSpPr>
              <p:nvPr/>
            </p:nvSpPr>
            <p:spPr bwMode="black">
              <a:xfrm>
                <a:off x="3647715" y="930426"/>
                <a:ext cx="239713" cy="239713"/>
              </a:xfrm>
              <a:prstGeom prst="ellipse">
                <a:avLst/>
              </a:pr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9" name="Oval 31"/>
              <p:cNvSpPr>
                <a:spLocks noChangeArrowheads="1"/>
              </p:cNvSpPr>
              <p:nvPr/>
            </p:nvSpPr>
            <p:spPr bwMode="black">
              <a:xfrm>
                <a:off x="3933465" y="1020913"/>
                <a:ext cx="182563" cy="179388"/>
              </a:xfrm>
              <a:prstGeom prst="ellipse">
                <a:avLst/>
              </a:prstGeom>
              <a:grpFill/>
              <a:ln>
                <a:solidFill>
                  <a:srgbClr val="262626"/>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grpSp>
        <p:sp>
          <p:nvSpPr>
            <p:cNvPr id="63" name="Donut 62"/>
            <p:cNvSpPr>
              <a:spLocks noChangeAspect="1"/>
            </p:cNvSpPr>
            <p:nvPr/>
          </p:nvSpPr>
          <p:spPr bwMode="auto">
            <a:xfrm>
              <a:off x="4604545" y="1640238"/>
              <a:ext cx="392110" cy="392110"/>
            </a:xfrm>
            <a:prstGeom prst="donut">
              <a:avLst>
                <a:gd name="adj" fmla="val 6317"/>
              </a:avLst>
            </a:pr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
        <p:nvSpPr>
          <p:cNvPr id="70" name="Freeform 14"/>
          <p:cNvSpPr>
            <a:spLocks noEditPoints="1"/>
          </p:cNvSpPr>
          <p:nvPr/>
        </p:nvSpPr>
        <p:spPr bwMode="black">
          <a:xfrm>
            <a:off x="3602838" y="4490238"/>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E7E6E6"/>
          </a:solid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grpSp>
        <p:nvGrpSpPr>
          <p:cNvPr id="71" name="Group 70"/>
          <p:cNvGrpSpPr/>
          <p:nvPr/>
        </p:nvGrpSpPr>
        <p:grpSpPr>
          <a:xfrm>
            <a:off x="4769121" y="4941333"/>
            <a:ext cx="673556" cy="696382"/>
            <a:chOff x="3233165" y="1874357"/>
            <a:chExt cx="392110" cy="392110"/>
          </a:xfrm>
          <a:solidFill>
            <a:srgbClr val="E7E6E6"/>
          </a:solidFill>
        </p:grpSpPr>
        <p:sp>
          <p:nvSpPr>
            <p:cNvPr id="7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73" name="Donut 72"/>
            <p:cNvSpPr>
              <a:spLocks noChangeAspect="1"/>
            </p:cNvSpPr>
            <p:nvPr/>
          </p:nvSpPr>
          <p:spPr bwMode="auto">
            <a:xfrm>
              <a:off x="3233165" y="1874357"/>
              <a:ext cx="392110" cy="392110"/>
            </a:xfrm>
            <a:prstGeom prst="donut">
              <a:avLst>
                <a:gd name="adj" fmla="val 6317"/>
              </a:avLst>
            </a:pr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
        <p:nvSpPr>
          <p:cNvPr id="74" name="Freeform 73"/>
          <p:cNvSpPr>
            <a:spLocks noEditPoints="1"/>
          </p:cNvSpPr>
          <p:nvPr/>
        </p:nvSpPr>
        <p:spPr bwMode="black">
          <a:xfrm>
            <a:off x="2516280" y="4809142"/>
            <a:ext cx="673562" cy="696388"/>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rgbClr val="E7E6E6"/>
          </a:solidFill>
          <a:ln>
            <a:solidFill>
              <a:srgbClr val="262626"/>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grpSp>
        <p:nvGrpSpPr>
          <p:cNvPr id="75" name="Group 74"/>
          <p:cNvGrpSpPr/>
          <p:nvPr/>
        </p:nvGrpSpPr>
        <p:grpSpPr>
          <a:xfrm>
            <a:off x="8846214" y="5069224"/>
            <a:ext cx="673556" cy="696382"/>
            <a:chOff x="3233165" y="1874357"/>
            <a:chExt cx="392110" cy="392110"/>
          </a:xfrm>
          <a:solidFill>
            <a:srgbClr val="E7E6E6"/>
          </a:solidFill>
        </p:grpSpPr>
        <p:sp>
          <p:nvSpPr>
            <p:cNvPr id="7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77" name="Donut 76"/>
            <p:cNvSpPr>
              <a:spLocks noChangeAspect="1"/>
            </p:cNvSpPr>
            <p:nvPr/>
          </p:nvSpPr>
          <p:spPr bwMode="auto">
            <a:xfrm>
              <a:off x="3233165" y="1874357"/>
              <a:ext cx="392110" cy="392110"/>
            </a:xfrm>
            <a:prstGeom prst="donut">
              <a:avLst>
                <a:gd name="adj" fmla="val 6317"/>
              </a:avLst>
            </a:prstGeom>
            <a:grpFill/>
            <a:ln>
              <a:solidFill>
                <a:srgbClr val="26262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3135415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4" descr="Actor Service layeri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920588" y="643466"/>
            <a:ext cx="6494156" cy="5568739"/>
          </a:xfrm>
          <a:prstGeom prst="rect">
            <a:avLst/>
          </a:prstGeom>
          <a:noFill/>
          <a:extLst>
            <a:ext uri="{909E8E84-426E-40DD-AFC4-6F175D3DCCD1}">
              <a14:hiddenFill xmlns:a14="http://schemas.microsoft.com/office/drawing/2010/main">
                <a:solidFill>
                  <a:srgbClr val="FFFFFF"/>
                </a:solidFill>
              </a14:hiddenFill>
            </a:ext>
          </a:extLst>
        </p:spPr>
      </p:pic>
      <p:sp>
        <p:nvSpPr>
          <p:cNvPr id="108"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algn="ctr" defTabSz="914400" eaLnBrk="1" hangingPunct="1"/>
            <a:r>
              <a:rPr lang="en-US" sz="3600" kern="1200">
                <a:solidFill>
                  <a:schemeClr val="bg1"/>
                </a:solidFill>
                <a:latin typeface="+mj-lt"/>
                <a:ea typeface="+mj-ea"/>
                <a:cs typeface="+mj-cs"/>
              </a:rPr>
              <a:t>Service Layering</a:t>
            </a:r>
          </a:p>
        </p:txBody>
      </p:sp>
    </p:spTree>
    <p:extLst>
      <p:ext uri="{BB962C8B-B14F-4D97-AF65-F5344CB8AC3E}">
        <p14:creationId xmlns:p14="http://schemas.microsoft.com/office/powerpoint/2010/main" val="1385738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ctor partitioning and distribution"/>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777316" y="2258165"/>
            <a:ext cx="6780700" cy="2339340"/>
          </a:xfrm>
          <a:prstGeom prst="rect">
            <a:avLst/>
          </a:prstGeom>
          <a:noFill/>
          <a:extLst>
            <a:ext uri="{909E8E84-426E-40DD-AFC4-6F175D3DCCD1}">
              <a14:hiddenFill xmlns:a14="http://schemas.microsoft.com/office/drawing/2010/main">
                <a:solidFill>
                  <a:srgbClr val="FFFFFF"/>
                </a:solidFill>
              </a14:hiddenFill>
            </a:ext>
          </a:extLst>
        </p:spPr>
      </p:pic>
      <p:sp>
        <p:nvSpPr>
          <p:cNvPr id="10"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algn="ctr" defTabSz="914400" eaLnBrk="1" hangingPunct="1"/>
            <a:r>
              <a:rPr lang="en-US" sz="3600" kern="1200">
                <a:solidFill>
                  <a:schemeClr val="bg1"/>
                </a:solidFill>
                <a:latin typeface="+mj-lt"/>
                <a:ea typeface="+mj-ea"/>
                <a:cs typeface="+mj-cs"/>
              </a:rPr>
              <a:t>Availability and Scalability</a:t>
            </a:r>
          </a:p>
        </p:txBody>
      </p:sp>
    </p:spTree>
    <p:extLst>
      <p:ext uri="{BB962C8B-B14F-4D97-AF65-F5344CB8AC3E}">
        <p14:creationId xmlns:p14="http://schemas.microsoft.com/office/powerpoint/2010/main" val="538896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rgbClr val="E7E6E6"/>
          </a:solidFill>
          <a:ln>
            <a:solidFill>
              <a:srgbClr val="E7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E7E6E6"/>
              </a:solidFill>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529" dirty="0">
                <a:solidFill>
                  <a:srgbClr val="E7E6E6"/>
                </a:solidFill>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402966" cy="635367"/>
          </a:xfrm>
          <a:prstGeom prst="rect">
            <a:avLst/>
          </a:prstGeom>
        </p:spPr>
        <p:txBody>
          <a:bodyPr wrap="none">
            <a:spAutoFit/>
          </a:bodyPr>
          <a:lstStyle/>
          <a:p>
            <a:r>
              <a:rPr lang="en-US" sz="1961" b="1" dirty="0">
                <a:solidFill>
                  <a:srgbClr val="E7E6E6"/>
                </a:solidFill>
                <a:cs typeface="Segoe UI" panose="020B0502040204020203" pitchFamily="34" charset="0"/>
              </a:rPr>
              <a:t>Azure Cloud Services </a:t>
            </a:r>
          </a:p>
          <a:p>
            <a:r>
              <a:rPr lang="en-US" sz="1568" dirty="0">
                <a:solidFill>
                  <a:srgbClr val="E7E6E6"/>
                </a:solidFill>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137910" cy="635367"/>
          </a:xfrm>
          <a:prstGeom prst="rect">
            <a:avLst/>
          </a:prstGeom>
        </p:spPr>
        <p:txBody>
          <a:bodyPr wrap="none">
            <a:spAutoFit/>
          </a:bodyPr>
          <a:lstStyle/>
          <a:p>
            <a:r>
              <a:rPr lang="en-US" sz="1961" b="1" dirty="0">
                <a:solidFill>
                  <a:srgbClr val="E7E6E6"/>
                </a:solidFill>
                <a:cs typeface="Segoe UI" panose="020B0502040204020203" pitchFamily="34" charset="0"/>
              </a:rPr>
              <a:t>Azure Service Fabric</a:t>
            </a:r>
          </a:p>
          <a:p>
            <a:r>
              <a:rPr lang="en-US" sz="1568" dirty="0">
                <a:solidFill>
                  <a:srgbClr val="E7E6E6"/>
                </a:solidFill>
                <a:cs typeface="Segoe UI" panose="020B0502040204020203" pitchFamily="34" charset="0"/>
              </a:rPr>
              <a:t>(Stateless, Stateful or Actor services)</a:t>
            </a:r>
          </a:p>
        </p:txBody>
      </p:sp>
      <p:cxnSp>
        <p:nvCxnSpPr>
          <p:cNvPr id="9" name="Straight Connector 8"/>
          <p:cNvCxnSpPr/>
          <p:nvPr/>
        </p:nvCxnSpPr>
        <p:spPr>
          <a:xfrm flipH="1">
            <a:off x="6017253" y="1407263"/>
            <a:ext cx="14343" cy="4517981"/>
          </a:xfrm>
          <a:prstGeom prst="line">
            <a:avLst/>
          </a:prstGeom>
          <a:ln w="15875">
            <a:solidFill>
              <a:srgbClr val="E7E6E6"/>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E7E6E6"/>
                  </a:solidFill>
                </a:rPr>
                <a:t>1 role instance per VM</a:t>
              </a:r>
            </a:p>
            <a:p>
              <a:pPr marL="728314" lvl="1" indent="-280121">
                <a:buFont typeface="Arial" panose="020B0604020202020204" pitchFamily="34" charset="0"/>
                <a:buChar char="•"/>
              </a:pPr>
              <a:r>
                <a:rPr lang="en-US" sz="1765" dirty="0">
                  <a:solidFill>
                    <a:srgbClr val="E7E6E6"/>
                  </a:solidFill>
                </a:rPr>
                <a:t>Uneven utilization</a:t>
              </a:r>
            </a:p>
            <a:p>
              <a:pPr marL="728314" lvl="1" indent="-280121">
                <a:buFont typeface="Arial" panose="020B0604020202020204" pitchFamily="34" charset="0"/>
                <a:buChar char="•"/>
              </a:pPr>
              <a:r>
                <a:rPr lang="en-US" sz="1765" dirty="0">
                  <a:solidFill>
                    <a:srgbClr val="E7E6E6"/>
                  </a:solidFill>
                </a:rPr>
                <a:t>Low density</a:t>
              </a:r>
            </a:p>
            <a:p>
              <a:pPr marL="728314" lvl="1" indent="-280121">
                <a:buFont typeface="Arial" panose="020B0604020202020204" pitchFamily="34" charset="0"/>
                <a:buChar char="•"/>
              </a:pPr>
              <a:r>
                <a:rPr lang="en-US" sz="1765" dirty="0">
                  <a:solidFill>
                    <a:srgbClr val="E7E6E6"/>
                  </a:solidFill>
                </a:rPr>
                <a:t>Slow deployment &amp; upgrade (bound to VM)</a:t>
              </a:r>
            </a:p>
            <a:p>
              <a:pPr marL="728314" lvl="1" indent="-280121">
                <a:buFont typeface="Arial" panose="020B0604020202020204" pitchFamily="34" charset="0"/>
                <a:buChar char="•"/>
              </a:pPr>
              <a:r>
                <a:rPr lang="en-US" sz="1765" dirty="0">
                  <a:solidFill>
                    <a:srgbClr val="E7E6E6"/>
                  </a:solidFill>
                </a:rPr>
                <a:t>Slow scaling and failure recovery</a:t>
              </a:r>
            </a:p>
            <a:p>
              <a:pPr marL="728314" lvl="1" indent="-280121">
                <a:buFont typeface="Arial" panose="020B0604020202020204" pitchFamily="34" charset="0"/>
                <a:buChar char="•"/>
              </a:pPr>
              <a:r>
                <a:rPr lang="en-US" sz="1765" dirty="0">
                  <a:solidFill>
                    <a:srgbClr val="E7E6E6"/>
                  </a:solidFill>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solidFill>
                    <a:srgbClr val="E7E6E6"/>
                  </a:solidFill>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E7E6E6"/>
                  </a:solidFill>
                </a:rPr>
                <a:t>Many microservices per VM</a:t>
              </a:r>
            </a:p>
            <a:p>
              <a:pPr marL="728314" lvl="1" indent="-280121">
                <a:buFont typeface="Arial" panose="020B0604020202020204" pitchFamily="34" charset="0"/>
                <a:buChar char="•"/>
              </a:pPr>
              <a:r>
                <a:rPr lang="en-US" sz="1765" dirty="0">
                  <a:solidFill>
                    <a:srgbClr val="E7E6E6"/>
                  </a:solidFill>
                </a:rPr>
                <a:t>Even Utilization (by default, customizable)</a:t>
              </a:r>
            </a:p>
            <a:p>
              <a:pPr marL="728314" lvl="1" indent="-280121">
                <a:buFont typeface="Arial" panose="020B0604020202020204" pitchFamily="34" charset="0"/>
                <a:buChar char="•"/>
              </a:pPr>
              <a:r>
                <a:rPr lang="en-US" sz="1765" dirty="0">
                  <a:solidFill>
                    <a:srgbClr val="E7E6E6"/>
                  </a:solidFill>
                </a:rPr>
                <a:t>High density (customizable)</a:t>
              </a:r>
            </a:p>
            <a:p>
              <a:pPr marL="728314" lvl="1" indent="-280121">
                <a:buFont typeface="Arial" panose="020B0604020202020204" pitchFamily="34" charset="0"/>
                <a:buChar char="•"/>
              </a:pPr>
              <a:r>
                <a:rPr lang="en-US" sz="1765" dirty="0">
                  <a:solidFill>
                    <a:srgbClr val="E7E6E6"/>
                  </a:solidFill>
                </a:rPr>
                <a:t>Fast deployment &amp; upgrade</a:t>
              </a:r>
            </a:p>
            <a:p>
              <a:pPr marL="728314" lvl="1" indent="-280121">
                <a:buFont typeface="Arial" panose="020B0604020202020204" pitchFamily="34" charset="0"/>
                <a:buChar char="•"/>
              </a:pPr>
              <a:r>
                <a:rPr lang="en-US" sz="1765" dirty="0">
                  <a:solidFill>
                    <a:srgbClr val="E7E6E6"/>
                  </a:solidFill>
                </a:rPr>
                <a:t>Fast scaling of independent microservices</a:t>
              </a:r>
            </a:p>
            <a:p>
              <a:pPr marL="728314" lvl="1" indent="-280121">
                <a:buFont typeface="Arial" panose="020B0604020202020204" pitchFamily="34" charset="0"/>
                <a:buChar char="•"/>
              </a:pPr>
              <a:r>
                <a:rPr lang="en-US" sz="1765" dirty="0">
                  <a:solidFill>
                    <a:srgbClr val="E7E6E6"/>
                  </a:solidFill>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solidFill>
                    <a:srgbClr val="E7E6E6"/>
                  </a:solidFill>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1655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iable Actors runtime turn-based concurrency and access"/>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777316" y="935928"/>
            <a:ext cx="6780700" cy="4983814"/>
          </a:xfrm>
          <a:prstGeom prst="rect">
            <a:avLst/>
          </a:prstGeom>
          <a:noFill/>
          <a:extLst>
            <a:ext uri="{909E8E84-426E-40DD-AFC4-6F175D3DCCD1}">
              <a14:hiddenFill xmlns:a14="http://schemas.microsoft.com/office/drawing/2010/main">
                <a:solidFill>
                  <a:srgbClr val="FFFFFF"/>
                </a:solidFill>
              </a14:hiddenFill>
            </a:ext>
          </a:extLst>
        </p:spPr>
      </p:pic>
      <p:sp>
        <p:nvSpPr>
          <p:cNvPr id="5124"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algn="ctr" defTabSz="914400" eaLnBrk="1" hangingPunct="1"/>
            <a:r>
              <a:rPr lang="en-US" sz="3600" dirty="0">
                <a:solidFill>
                  <a:schemeClr val="bg1"/>
                </a:solidFill>
                <a:ea typeface="+mj-ea"/>
                <a:cs typeface="+mj-cs"/>
              </a:rPr>
              <a:t>Turn-based access</a:t>
            </a:r>
            <a:endParaRPr lang="en-US" sz="3600" kern="1200" dirty="0">
              <a:solidFill>
                <a:schemeClr val="bg1"/>
              </a:solidFill>
              <a:latin typeface="+mj-lt"/>
              <a:ea typeface="+mj-ea"/>
              <a:cs typeface="+mj-cs"/>
            </a:endParaRPr>
          </a:p>
        </p:txBody>
      </p:sp>
    </p:spTree>
    <p:extLst>
      <p:ext uri="{BB962C8B-B14F-4D97-AF65-F5344CB8AC3E}">
        <p14:creationId xmlns:p14="http://schemas.microsoft.com/office/powerpoint/2010/main" val="931397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Example of idle time"/>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777316" y="2156455"/>
            <a:ext cx="6780700" cy="2542761"/>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algn="ctr" defTabSz="914400" eaLnBrk="1" hangingPunct="1"/>
            <a:r>
              <a:rPr lang="en-US" sz="3600" dirty="0">
                <a:solidFill>
                  <a:schemeClr val="bg1"/>
                </a:solidFill>
                <a:ea typeface="+mj-ea"/>
                <a:cs typeface="+mj-cs"/>
              </a:rPr>
              <a:t>Lifecycle</a:t>
            </a:r>
            <a:endParaRPr lang="en-US" sz="3600" dirty="0">
              <a:solidFill>
                <a:schemeClr val="bg1"/>
              </a:solidFill>
              <a:ea typeface="+mj-ea"/>
              <a:cs typeface="+mj-cs"/>
            </a:endParaRPr>
          </a:p>
        </p:txBody>
      </p:sp>
    </p:spTree>
    <p:extLst>
      <p:ext uri="{BB962C8B-B14F-4D97-AF65-F5344CB8AC3E}">
        <p14:creationId xmlns:p14="http://schemas.microsoft.com/office/powerpoint/2010/main" val="2895880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algn="ctr" defTabSz="914400" eaLnBrk="1" hangingPunct="1"/>
            <a:r>
              <a:rPr lang="en-US" sz="3600" dirty="0">
                <a:solidFill>
                  <a:schemeClr val="bg1"/>
                </a:solidFill>
                <a:ea typeface="+mj-ea"/>
                <a:cs typeface="+mj-cs"/>
              </a:rPr>
              <a:t>State</a:t>
            </a:r>
          </a:p>
          <a:p>
            <a:pPr algn="ctr" defTabSz="914400" eaLnBrk="1" hangingPunct="1"/>
            <a:r>
              <a:rPr lang="en-US" sz="3600" dirty="0">
                <a:solidFill>
                  <a:schemeClr val="bg1"/>
                </a:solidFill>
                <a:ea typeface="+mj-ea"/>
                <a:cs typeface="+mj-cs"/>
              </a:rPr>
              <a:t>Management</a:t>
            </a:r>
            <a:endParaRPr lang="en-US" sz="3600" dirty="0">
              <a:solidFill>
                <a:schemeClr val="bg1"/>
              </a:solidFill>
              <a:ea typeface="+mj-ea"/>
              <a:cs typeface="+mj-cs"/>
            </a:endParaRPr>
          </a:p>
        </p:txBody>
      </p:sp>
      <p:graphicFrame>
        <p:nvGraphicFramePr>
          <p:cNvPr id="4" name="Table 3"/>
          <p:cNvGraphicFramePr>
            <a:graphicFrameLocks noGrp="1"/>
          </p:cNvGraphicFramePr>
          <p:nvPr>
            <p:extLst>
              <p:ext uri="{D42A27DB-BD31-4B8C-83A1-F6EECF244321}">
                <p14:modId xmlns:p14="http://schemas.microsoft.com/office/powerpoint/2010/main" val="3154893949"/>
              </p:ext>
            </p:extLst>
          </p:nvPr>
        </p:nvGraphicFramePr>
        <p:xfrm>
          <a:off x="4527804" y="1140780"/>
          <a:ext cx="7452116" cy="4756950"/>
        </p:xfrm>
        <a:graphic>
          <a:graphicData uri="http://schemas.openxmlformats.org/drawingml/2006/table">
            <a:tbl>
              <a:tblPr firstRow="1" bandRow="1">
                <a:tableStyleId>{E8034E78-7F5D-4C2E-B375-FC64B27BC917}</a:tableStyleId>
              </a:tblPr>
              <a:tblGrid>
                <a:gridCol w="1064588">
                  <a:extLst>
                    <a:ext uri="{9D8B030D-6E8A-4147-A177-3AD203B41FA5}">
                      <a16:colId xmlns:a16="http://schemas.microsoft.com/office/drawing/2014/main" val="1297931338"/>
                    </a:ext>
                  </a:extLst>
                </a:gridCol>
                <a:gridCol w="1064588">
                  <a:extLst>
                    <a:ext uri="{9D8B030D-6E8A-4147-A177-3AD203B41FA5}">
                      <a16:colId xmlns:a16="http://schemas.microsoft.com/office/drawing/2014/main" val="2260886037"/>
                    </a:ext>
                  </a:extLst>
                </a:gridCol>
                <a:gridCol w="1064588">
                  <a:extLst>
                    <a:ext uri="{9D8B030D-6E8A-4147-A177-3AD203B41FA5}">
                      <a16:colId xmlns:a16="http://schemas.microsoft.com/office/drawing/2014/main" val="2518058049"/>
                    </a:ext>
                  </a:extLst>
                </a:gridCol>
                <a:gridCol w="1064588">
                  <a:extLst>
                    <a:ext uri="{9D8B030D-6E8A-4147-A177-3AD203B41FA5}">
                      <a16:colId xmlns:a16="http://schemas.microsoft.com/office/drawing/2014/main" val="2844603280"/>
                    </a:ext>
                  </a:extLst>
                </a:gridCol>
                <a:gridCol w="1064588">
                  <a:extLst>
                    <a:ext uri="{9D8B030D-6E8A-4147-A177-3AD203B41FA5}">
                      <a16:colId xmlns:a16="http://schemas.microsoft.com/office/drawing/2014/main" val="2812000616"/>
                    </a:ext>
                  </a:extLst>
                </a:gridCol>
                <a:gridCol w="1064588">
                  <a:extLst>
                    <a:ext uri="{9D8B030D-6E8A-4147-A177-3AD203B41FA5}">
                      <a16:colId xmlns:a16="http://schemas.microsoft.com/office/drawing/2014/main" val="556297141"/>
                    </a:ext>
                  </a:extLst>
                </a:gridCol>
                <a:gridCol w="1064588">
                  <a:extLst>
                    <a:ext uri="{9D8B030D-6E8A-4147-A177-3AD203B41FA5}">
                      <a16:colId xmlns:a16="http://schemas.microsoft.com/office/drawing/2014/main" val="1745362619"/>
                    </a:ext>
                  </a:extLst>
                </a:gridCol>
              </a:tblGrid>
              <a:tr h="951390">
                <a:tc>
                  <a:txBody>
                    <a:bodyPr/>
                    <a:lstStyle/>
                    <a:p>
                      <a:pPr algn="ctr"/>
                      <a:r>
                        <a:rPr lang="en-US" sz="1600" b="0" dirty="0">
                          <a:latin typeface="+mn-lt"/>
                        </a:rPr>
                        <a:t>Type</a:t>
                      </a:r>
                    </a:p>
                  </a:txBody>
                  <a:tcPr anchor="ctr"/>
                </a:tc>
                <a:tc>
                  <a:txBody>
                    <a:bodyPr/>
                    <a:lstStyle/>
                    <a:p>
                      <a:pPr algn="ctr"/>
                      <a:r>
                        <a:rPr lang="en-US" sz="1600" b="0" dirty="0">
                          <a:latin typeface="+mn-lt"/>
                        </a:rPr>
                        <a:t>Actor</a:t>
                      </a:r>
                    </a:p>
                    <a:p>
                      <a:pPr algn="ctr"/>
                      <a:r>
                        <a:rPr lang="en-US" sz="1600" b="0" dirty="0">
                          <a:latin typeface="+mn-lt"/>
                        </a:rPr>
                        <a:t>Reactive</a:t>
                      </a:r>
                    </a:p>
                  </a:txBody>
                  <a:tcPr anchor="ctr"/>
                </a:tc>
                <a:tc>
                  <a:txBody>
                    <a:bodyPr/>
                    <a:lstStyle/>
                    <a:p>
                      <a:pPr algn="ctr"/>
                      <a:r>
                        <a:rPr lang="en-US" sz="1600" b="0" dirty="0">
                          <a:latin typeface="+mn-lt"/>
                        </a:rPr>
                        <a:t>Node</a:t>
                      </a:r>
                    </a:p>
                    <a:p>
                      <a:pPr algn="ctr"/>
                      <a:r>
                        <a:rPr lang="en-US" sz="1600" b="0" dirty="0">
                          <a:latin typeface="+mn-lt"/>
                        </a:rPr>
                        <a:t>Restart</a:t>
                      </a:r>
                    </a:p>
                  </a:txBody>
                  <a:tcPr anchor="ctr"/>
                </a:tc>
                <a:tc>
                  <a:txBody>
                    <a:bodyPr/>
                    <a:lstStyle/>
                    <a:p>
                      <a:pPr algn="ctr"/>
                      <a:r>
                        <a:rPr lang="en-US" sz="1600" b="0" dirty="0">
                          <a:latin typeface="+mn-lt"/>
                        </a:rPr>
                        <a:t>Service</a:t>
                      </a:r>
                    </a:p>
                    <a:p>
                      <a:pPr algn="ctr"/>
                      <a:r>
                        <a:rPr lang="en-US" sz="1600" b="0" dirty="0">
                          <a:latin typeface="+mn-lt"/>
                        </a:rPr>
                        <a:t>Republish</a:t>
                      </a:r>
                    </a:p>
                  </a:txBody>
                  <a:tcPr anchor="ctr"/>
                </a:tc>
                <a:tc>
                  <a:txBody>
                    <a:bodyPr/>
                    <a:lstStyle/>
                    <a:p>
                      <a:pPr algn="ctr"/>
                      <a:r>
                        <a:rPr lang="en-US" sz="1600" b="0" dirty="0">
                          <a:latin typeface="+mn-lt"/>
                        </a:rPr>
                        <a:t>Cluster</a:t>
                      </a:r>
                    </a:p>
                    <a:p>
                      <a:pPr algn="ctr"/>
                      <a:r>
                        <a:rPr lang="en-US" sz="1600" b="0" dirty="0">
                          <a:latin typeface="+mn-lt"/>
                        </a:rPr>
                        <a:t>Restart</a:t>
                      </a:r>
                    </a:p>
                  </a:txBody>
                  <a:tcPr anchor="ctr"/>
                </a:tc>
                <a:tc>
                  <a:txBody>
                    <a:bodyPr/>
                    <a:lstStyle/>
                    <a:p>
                      <a:pPr algn="ctr"/>
                      <a:r>
                        <a:rPr lang="en-US" sz="1600" b="0" dirty="0">
                          <a:latin typeface="+mn-lt"/>
                        </a:rPr>
                        <a:t>Service</a:t>
                      </a:r>
                    </a:p>
                    <a:p>
                      <a:pPr algn="ctr"/>
                      <a:r>
                        <a:rPr lang="en-US" sz="1600" b="0" dirty="0">
                          <a:latin typeface="+mn-lt"/>
                        </a:rPr>
                        <a:t>Recreated</a:t>
                      </a:r>
                    </a:p>
                  </a:txBody>
                  <a:tcPr anchor="ctr"/>
                </a:tc>
                <a:tc>
                  <a:txBody>
                    <a:bodyPr/>
                    <a:lstStyle/>
                    <a:p>
                      <a:pPr algn="ctr"/>
                      <a:r>
                        <a:rPr lang="en-US" sz="1600" b="0" dirty="0">
                          <a:latin typeface="+mn-lt"/>
                        </a:rPr>
                        <a:t>Storage</a:t>
                      </a:r>
                    </a:p>
                  </a:txBody>
                  <a:tcPr anchor="ctr"/>
                </a:tc>
                <a:extLst>
                  <a:ext uri="{0D108BD9-81ED-4DB2-BD59-A6C34878D82A}">
                    <a16:rowId xmlns:a16="http://schemas.microsoft.com/office/drawing/2014/main" val="3231591998"/>
                  </a:ext>
                </a:extLst>
              </a:tr>
              <a:tr h="951390">
                <a:tc>
                  <a:txBody>
                    <a:bodyPr/>
                    <a:lstStyle/>
                    <a:p>
                      <a:pPr algn="ctr"/>
                      <a:r>
                        <a:rPr lang="en-US" dirty="0">
                          <a:solidFill>
                            <a:srgbClr val="262626"/>
                          </a:solidFill>
                        </a:rPr>
                        <a:t>None</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solidFill>
                            <a:srgbClr val="262626"/>
                          </a:solidFill>
                        </a:rPr>
                        <a:t>None</a:t>
                      </a:r>
                    </a:p>
                  </a:txBody>
                  <a:tcPr anchor="ctr"/>
                </a:tc>
                <a:extLst>
                  <a:ext uri="{0D108BD9-81ED-4DB2-BD59-A6C34878D82A}">
                    <a16:rowId xmlns:a16="http://schemas.microsoft.com/office/drawing/2014/main" val="2407305895"/>
                  </a:ext>
                </a:extLst>
              </a:tr>
              <a:tr h="951390">
                <a:tc>
                  <a:txBody>
                    <a:bodyPr/>
                    <a:lstStyle/>
                    <a:p>
                      <a:pPr marL="0" algn="ctr" defTabSz="914400" rtl="0" eaLnBrk="1" latinLnBrk="0" hangingPunct="1"/>
                      <a:r>
                        <a:rPr lang="en-US" sz="1800" kern="1200" dirty="0">
                          <a:solidFill>
                            <a:srgbClr val="262626"/>
                          </a:solidFill>
                          <a:latin typeface="+mn-lt"/>
                          <a:ea typeface="+mn-ea"/>
                          <a:cs typeface="+mn-cs"/>
                        </a:rPr>
                        <a:t>Volatile</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solidFill>
                            <a:srgbClr val="262626"/>
                          </a:solidFill>
                        </a:rPr>
                        <a:t>Memory</a:t>
                      </a:r>
                    </a:p>
                  </a:txBody>
                  <a:tcPr anchor="ctr"/>
                </a:tc>
                <a:extLst>
                  <a:ext uri="{0D108BD9-81ED-4DB2-BD59-A6C34878D82A}">
                    <a16:rowId xmlns:a16="http://schemas.microsoft.com/office/drawing/2014/main" val="3472486132"/>
                  </a:ext>
                </a:extLst>
              </a:tr>
              <a:tr h="951390">
                <a:tc>
                  <a:txBody>
                    <a:bodyPr/>
                    <a:lstStyle/>
                    <a:p>
                      <a:pPr marL="0" algn="ctr" defTabSz="914400" rtl="0" eaLnBrk="1" latinLnBrk="0" hangingPunct="1"/>
                      <a:r>
                        <a:rPr lang="en-US" sz="1800" kern="1200" dirty="0">
                          <a:solidFill>
                            <a:srgbClr val="262626"/>
                          </a:solidFill>
                          <a:latin typeface="+mn-lt"/>
                          <a:ea typeface="+mn-ea"/>
                          <a:cs typeface="+mn-cs"/>
                        </a:rPr>
                        <a:t>Persisted</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r>
                        <a:rPr lang="en-US" dirty="0">
                          <a:solidFill>
                            <a:srgbClr val="262626"/>
                          </a:solidFill>
                        </a:rPr>
                        <a:t>Disk</a:t>
                      </a:r>
                    </a:p>
                  </a:txBody>
                  <a:tcPr anchor="ctr"/>
                </a:tc>
                <a:extLst>
                  <a:ext uri="{0D108BD9-81ED-4DB2-BD59-A6C34878D82A}">
                    <a16:rowId xmlns:a16="http://schemas.microsoft.com/office/drawing/2014/main" val="937554576"/>
                  </a:ext>
                </a:extLst>
              </a:tr>
              <a:tr h="951390">
                <a:tc>
                  <a:txBody>
                    <a:bodyPr/>
                    <a:lstStyle/>
                    <a:p>
                      <a:pPr algn="ctr"/>
                      <a:r>
                        <a:rPr lang="en-US" dirty="0">
                          <a:solidFill>
                            <a:srgbClr val="262626"/>
                          </a:solidFill>
                        </a:rPr>
                        <a:t>Database</a:t>
                      </a:r>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solidFill>
                            <a:srgbClr val="262626"/>
                          </a:solidFill>
                        </a:rPr>
                        <a:t>Database</a:t>
                      </a:r>
                    </a:p>
                  </a:txBody>
                  <a:tcPr anchor="ctr"/>
                </a:tc>
                <a:extLst>
                  <a:ext uri="{0D108BD9-81ED-4DB2-BD59-A6C34878D82A}">
                    <a16:rowId xmlns:a16="http://schemas.microsoft.com/office/drawing/2014/main" val="4032221840"/>
                  </a:ext>
                </a:extLst>
              </a:tr>
            </a:tbl>
          </a:graphicData>
        </a:graphic>
      </p:graphicFrame>
      <p:sp>
        <p:nvSpPr>
          <p:cNvPr id="5" name="Multiplication Sign 4"/>
          <p:cNvSpPr/>
          <p:nvPr/>
        </p:nvSpPr>
        <p:spPr>
          <a:xfrm>
            <a:off x="5691674" y="2136710"/>
            <a:ext cx="914400" cy="914400"/>
          </a:xfrm>
          <a:prstGeom prst="mathMultiply">
            <a:avLst/>
          </a:prstGeom>
          <a:solidFill>
            <a:srgbClr val="262626"/>
          </a:solidFill>
          <a:ln>
            <a:solidFill>
              <a:srgbClr val="E7E6E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Multiplication Sign 7"/>
          <p:cNvSpPr/>
          <p:nvPr/>
        </p:nvSpPr>
        <p:spPr>
          <a:xfrm>
            <a:off x="6739813" y="2136710"/>
            <a:ext cx="914400" cy="914400"/>
          </a:xfrm>
          <a:prstGeom prst="mathMultiply">
            <a:avLst/>
          </a:prstGeom>
          <a:solidFill>
            <a:srgbClr val="262626"/>
          </a:solidFill>
          <a:ln>
            <a:solidFill>
              <a:srgbClr val="E7E6E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Multiplication Sign 8"/>
          <p:cNvSpPr/>
          <p:nvPr/>
        </p:nvSpPr>
        <p:spPr>
          <a:xfrm>
            <a:off x="7787952" y="2136710"/>
            <a:ext cx="914400" cy="914400"/>
          </a:xfrm>
          <a:prstGeom prst="mathMultiply">
            <a:avLst/>
          </a:prstGeom>
          <a:solidFill>
            <a:srgbClr val="262626"/>
          </a:solidFill>
          <a:ln>
            <a:solidFill>
              <a:srgbClr val="E7E6E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Multiplication Sign 9"/>
          <p:cNvSpPr/>
          <p:nvPr/>
        </p:nvSpPr>
        <p:spPr>
          <a:xfrm>
            <a:off x="8836091" y="2136710"/>
            <a:ext cx="914400" cy="914400"/>
          </a:xfrm>
          <a:prstGeom prst="mathMultiply">
            <a:avLst/>
          </a:prstGeom>
          <a:solidFill>
            <a:srgbClr val="262626"/>
          </a:solidFill>
          <a:ln>
            <a:solidFill>
              <a:srgbClr val="E7E6E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Multiplication Sign 10"/>
          <p:cNvSpPr/>
          <p:nvPr/>
        </p:nvSpPr>
        <p:spPr>
          <a:xfrm>
            <a:off x="9884230" y="2136710"/>
            <a:ext cx="914400" cy="914400"/>
          </a:xfrm>
          <a:prstGeom prst="mathMultiply">
            <a:avLst/>
          </a:prstGeom>
          <a:solidFill>
            <a:srgbClr val="262626"/>
          </a:solidFill>
          <a:ln>
            <a:solidFill>
              <a:srgbClr val="E7E6E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Circle: Hollow 5"/>
          <p:cNvSpPr/>
          <p:nvPr/>
        </p:nvSpPr>
        <p:spPr>
          <a:xfrm>
            <a:off x="5850294" y="3275045"/>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ircle: Hollow 11"/>
          <p:cNvSpPr/>
          <p:nvPr/>
        </p:nvSpPr>
        <p:spPr>
          <a:xfrm>
            <a:off x="6893768" y="3275044"/>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ircle: Hollow 12"/>
          <p:cNvSpPr/>
          <p:nvPr/>
        </p:nvSpPr>
        <p:spPr>
          <a:xfrm>
            <a:off x="7950617" y="3275044"/>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Multiplication Sign 13"/>
          <p:cNvSpPr/>
          <p:nvPr/>
        </p:nvSpPr>
        <p:spPr>
          <a:xfrm>
            <a:off x="8836091" y="3125754"/>
            <a:ext cx="914400" cy="914400"/>
          </a:xfrm>
          <a:prstGeom prst="mathMultiply">
            <a:avLst/>
          </a:prstGeom>
          <a:solidFill>
            <a:srgbClr val="262626"/>
          </a:solidFill>
          <a:ln>
            <a:solidFill>
              <a:srgbClr val="E7E6E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Multiplication Sign 14"/>
          <p:cNvSpPr/>
          <p:nvPr/>
        </p:nvSpPr>
        <p:spPr>
          <a:xfrm>
            <a:off x="9879565" y="3125754"/>
            <a:ext cx="914400" cy="914400"/>
          </a:xfrm>
          <a:prstGeom prst="mathMultiply">
            <a:avLst/>
          </a:prstGeom>
          <a:solidFill>
            <a:srgbClr val="262626"/>
          </a:solidFill>
          <a:ln>
            <a:solidFill>
              <a:srgbClr val="E7E6E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Circle: Hollow 15"/>
          <p:cNvSpPr/>
          <p:nvPr/>
        </p:nvSpPr>
        <p:spPr>
          <a:xfrm>
            <a:off x="5850294" y="4222328"/>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16"/>
          <p:cNvSpPr/>
          <p:nvPr/>
        </p:nvSpPr>
        <p:spPr>
          <a:xfrm>
            <a:off x="6893768" y="4222327"/>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le: Hollow 17"/>
          <p:cNvSpPr/>
          <p:nvPr/>
        </p:nvSpPr>
        <p:spPr>
          <a:xfrm>
            <a:off x="7950617" y="4222327"/>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Multiplication Sign 19"/>
          <p:cNvSpPr/>
          <p:nvPr/>
        </p:nvSpPr>
        <p:spPr>
          <a:xfrm>
            <a:off x="9879565" y="4073037"/>
            <a:ext cx="914400" cy="914400"/>
          </a:xfrm>
          <a:prstGeom prst="mathMultiply">
            <a:avLst/>
          </a:prstGeom>
          <a:solidFill>
            <a:srgbClr val="262626"/>
          </a:solidFill>
          <a:ln>
            <a:solidFill>
              <a:srgbClr val="E7E6E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Circle: Hollow 20"/>
          <p:cNvSpPr/>
          <p:nvPr/>
        </p:nvSpPr>
        <p:spPr>
          <a:xfrm>
            <a:off x="9007466" y="4222327"/>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ircle: Hollow 27"/>
          <p:cNvSpPr/>
          <p:nvPr/>
        </p:nvSpPr>
        <p:spPr>
          <a:xfrm>
            <a:off x="5850294" y="5190266"/>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ircle: Hollow 28"/>
          <p:cNvSpPr/>
          <p:nvPr/>
        </p:nvSpPr>
        <p:spPr>
          <a:xfrm>
            <a:off x="6893768" y="5190265"/>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ircle: Hollow 29"/>
          <p:cNvSpPr/>
          <p:nvPr/>
        </p:nvSpPr>
        <p:spPr>
          <a:xfrm>
            <a:off x="7950617" y="5190265"/>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ircle: Hollow 31"/>
          <p:cNvSpPr/>
          <p:nvPr/>
        </p:nvSpPr>
        <p:spPr>
          <a:xfrm>
            <a:off x="9007466" y="5190265"/>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2"/>
          <p:cNvSpPr/>
          <p:nvPr/>
        </p:nvSpPr>
        <p:spPr>
          <a:xfrm>
            <a:off x="10033520" y="5190264"/>
            <a:ext cx="606490" cy="615821"/>
          </a:xfrm>
          <a:prstGeom prst="donut">
            <a:avLst/>
          </a:prstGeom>
          <a:solidFill>
            <a:srgbClr val="26262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0258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A</a:t>
            </a:r>
            <a:r>
              <a:rPr lang="en-US" altLang="zh-CN" sz="2800" dirty="0">
                <a:solidFill>
                  <a:schemeClr val="bg1"/>
                </a:solidFill>
                <a:latin typeface="+mn-lt"/>
              </a:rPr>
              <a:t>ctor</a:t>
            </a:r>
            <a:endParaRPr lang="en-US" sz="2800" dirty="0">
              <a:solidFill>
                <a:schemeClr val="bg1"/>
              </a:solidFill>
              <a:latin typeface="+mn-lt"/>
            </a:endParaRP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A</a:t>
            </a:r>
            <a:r>
              <a:rPr lang="en-US" altLang="zh-CN" sz="1800" dirty="0">
                <a:solidFill>
                  <a:schemeClr val="bg1"/>
                </a:solidFill>
                <a:latin typeface="+mn-lt"/>
              </a:rPr>
              <a:t>ctor </a:t>
            </a:r>
            <a:r>
              <a:rPr lang="en-US" sz="1800" dirty="0">
                <a:solidFill>
                  <a:schemeClr val="bg1"/>
                </a:solidFill>
                <a:latin typeface="+mn-lt"/>
              </a:rPr>
              <a:t>Application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Partition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Availability</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Scalability</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State Manager</a:t>
            </a: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12099679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166023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121201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4330275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6085057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051535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89425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9"/>
              <a:ext cx="2286000" cy="1858961"/>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r>
                <a:rPr lang="en-US" dirty="0">
                  <a:solidFill>
                    <a:schemeClr val="tx1"/>
                  </a:solidFill>
                </a:rPr>
                <a:t>Windows 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26" name="Rounded Rectangle 25"/>
            <p:cNvSpPr/>
            <p:nvPr/>
          </p:nvSpPr>
          <p:spPr>
            <a:xfrm>
              <a:off x="304800" y="48466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p:txBody>
        </p:sp>
        <p:sp>
          <p:nvSpPr>
            <p:cNvPr id="31" name="Rounded Rectangle 30"/>
            <p:cNvSpPr/>
            <p:nvPr/>
          </p:nvSpPr>
          <p:spPr>
            <a:xfrm>
              <a:off x="6248400" y="47704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p:txBody>
        </p:sp>
        <p:sp>
          <p:nvSpPr>
            <p:cNvPr id="32" name="Rounded Rectangle 31"/>
            <p:cNvSpPr/>
            <p:nvPr/>
          </p:nvSpPr>
          <p:spPr>
            <a:xfrm>
              <a:off x="3398018" y="1347661"/>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1"/>
                  </a:solidFill>
                </a:rPr>
                <a:t>Windows</a:t>
              </a:r>
              <a:r>
                <a:rPr lang="en-US" dirty="0">
                  <a:solidFill>
                    <a:srgbClr val="E7E6E6"/>
                  </a:solidFill>
                </a:rPr>
                <a:t> </a:t>
              </a:r>
              <a:r>
                <a:rPr lang="en-US" dirty="0">
                  <a:solidFill>
                    <a:schemeClr val="tx1"/>
                  </a:solidFill>
                </a:rPr>
                <a:t>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34" name="Rounded Rectangle 33"/>
            <p:cNvSpPr/>
            <p:nvPr/>
          </p:nvSpPr>
          <p:spPr>
            <a:xfrm>
              <a:off x="6248400" y="19510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b="1" dirty="0">
                <a:solidFill>
                  <a:srgbClr val="E7E6E6"/>
                </a:solidFill>
              </a:endParaRPr>
            </a:p>
            <a:p>
              <a:endParaRPr lang="en-US" b="1" dirty="0">
                <a:solidFill>
                  <a:srgbClr val="E7E6E6"/>
                </a:solidFill>
              </a:endParaRPr>
            </a:p>
            <a:p>
              <a:r>
                <a:rPr lang="en-US" dirty="0">
                  <a:solidFill>
                    <a:schemeClr val="tx1"/>
                  </a:solidFill>
                </a:rPr>
                <a:t>Windows</a:t>
              </a:r>
              <a:r>
                <a:rPr lang="en-US" b="1" dirty="0">
                  <a:solidFill>
                    <a:srgbClr val="E7E6E6"/>
                  </a:solidFill>
                </a:rPr>
                <a:t> </a:t>
              </a:r>
              <a:r>
                <a:rPr lang="en-US" dirty="0">
                  <a:solidFill>
                    <a:schemeClr val="tx1"/>
                  </a:solidFill>
                </a:rPr>
                <a:t>OS</a:t>
              </a: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p:txBody>
        </p:sp>
        <p:sp>
          <p:nvSpPr>
            <p:cNvPr id="35" name="Rounded Rectangle 34"/>
            <p:cNvSpPr/>
            <p:nvPr/>
          </p:nvSpPr>
          <p:spPr>
            <a:xfrm>
              <a:off x="3352800" y="4800600"/>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30" name="Oval 29"/>
            <p:cNvSpPr/>
            <p:nvPr/>
          </p:nvSpPr>
          <p:spPr bwMode="auto">
            <a:xfrm>
              <a:off x="1219200" y="2781736"/>
              <a:ext cx="6553200" cy="3352800"/>
            </a:xfrm>
            <a:prstGeom prst="ellipse">
              <a:avLst/>
            </a:prstGeom>
            <a:noFill/>
            <a:ln>
              <a:solidFill>
                <a:srgbClr val="E7E6E6"/>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a:endParaRPr lang="en-US" sz="2400" dirty="0">
                <a:solidFill>
                  <a:srgbClr val="E7E6E6"/>
                </a:solidFill>
              </a:endParaRPr>
            </a:p>
          </p:txBody>
        </p:sp>
        <p:sp>
          <p:nvSpPr>
            <p:cNvPr id="8" name="Oval 7"/>
            <p:cNvSpPr/>
            <p:nvPr/>
          </p:nvSpPr>
          <p:spPr>
            <a:xfrm>
              <a:off x="1997109" y="28579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37" name="Oval 36"/>
            <p:cNvSpPr/>
            <p:nvPr/>
          </p:nvSpPr>
          <p:spPr>
            <a:xfrm>
              <a:off x="1485900" y="5059362"/>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 </a:t>
              </a:r>
            </a:p>
          </p:txBody>
        </p:sp>
        <p:sp>
          <p:nvSpPr>
            <p:cNvPr id="38" name="Oval 37"/>
            <p:cNvSpPr/>
            <p:nvPr/>
          </p:nvSpPr>
          <p:spPr>
            <a:xfrm>
              <a:off x="4114800" y="5795728"/>
              <a:ext cx="762000" cy="685801"/>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39" name="Oval 38"/>
            <p:cNvSpPr/>
            <p:nvPr/>
          </p:nvSpPr>
          <p:spPr>
            <a:xfrm>
              <a:off x="4174100" y="2319786"/>
              <a:ext cx="762000" cy="685801"/>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40" name="Oval 39"/>
            <p:cNvSpPr/>
            <p:nvPr/>
          </p:nvSpPr>
          <p:spPr>
            <a:xfrm>
              <a:off x="6446854" y="30103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41" name="Oval 40"/>
            <p:cNvSpPr/>
            <p:nvPr/>
          </p:nvSpPr>
          <p:spPr>
            <a:xfrm>
              <a:off x="6446854" y="52201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grpSp>
      <p:sp>
        <p:nvSpPr>
          <p:cNvPr id="19" name="Content Placeholder 2"/>
          <p:cNvSpPr>
            <a:spLocks noGrp="1"/>
          </p:cNvSpPr>
          <p:nvPr>
            <p:ph type="body" sz="quarter" idx="10"/>
          </p:nvPr>
        </p:nvSpPr>
        <p:spPr>
          <a:xfrm>
            <a:off x="274320" y="1005840"/>
            <a:ext cx="12484929" cy="1303458"/>
          </a:xfrm>
          <a:prstGeom prst="rect">
            <a:avLst/>
          </a:prstGeom>
        </p:spPr>
        <p:txBody>
          <a:bodyPr vert="horz" wrap="square" lIns="143428" tIns="89642" rIns="143428" bIns="89642" rtlCol="0">
            <a:spAutoFit/>
          </a:bodyPr>
          <a:lstStyle/>
          <a:p>
            <a:pPr marL="342900" indent="-342900">
              <a:buFont typeface="Arial" panose="020B0604020202020204" pitchFamily="34" charset="0"/>
              <a:buChar char="•"/>
            </a:pPr>
            <a:r>
              <a:rPr lang="en-US" sz="2400" dirty="0">
                <a:solidFill>
                  <a:srgbClr val="E7E6E6"/>
                </a:solidFill>
              </a:rPr>
              <a:t>Set of OS instances (real or virtual) stitched together to form a pool of resources</a:t>
            </a:r>
          </a:p>
          <a:p>
            <a:pPr marL="342900" indent="-342900">
              <a:buFont typeface="Arial" panose="020B0604020202020204" pitchFamily="34" charset="0"/>
              <a:buChar char="•"/>
            </a:pPr>
            <a:r>
              <a:rPr lang="en-US" sz="2400" dirty="0">
                <a:solidFill>
                  <a:srgbClr val="E7E6E6"/>
                </a:solidFill>
              </a:rPr>
              <a:t>Cluster can scale to 1000s of machines, is self repairing, and scales-up or down</a:t>
            </a:r>
          </a:p>
          <a:p>
            <a:pPr marL="342900" indent="-342900">
              <a:buFont typeface="Arial" panose="020B0604020202020204" pitchFamily="34" charset="0"/>
              <a:buChar char="•"/>
            </a:pPr>
            <a:r>
              <a:rPr lang="en-US" sz="2400" dirty="0">
                <a:solidFill>
                  <a:srgbClr val="E7E6E6"/>
                </a:solidFill>
              </a:rPr>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br>
              <a:rPr lang="en-US" dirty="0">
                <a:solidFill>
                  <a:srgbClr val="E7E6E6"/>
                </a:solidFill>
              </a:rPr>
            </a:br>
            <a:endParaRPr lang="en-US" dirty="0">
              <a:solidFill>
                <a:srgbClr val="E7E6E6"/>
              </a:solidFill>
            </a:endParaRPr>
          </a:p>
        </p:txBody>
      </p:sp>
      <p:sp>
        <p:nvSpPr>
          <p:cNvPr id="22" name="Title 1"/>
          <p:cNvSpPr txBox="1">
            <a:spLocks/>
          </p:cNvSpPr>
          <p:nvPr/>
        </p:nvSpPr>
        <p:spPr>
          <a:xfrm>
            <a:off x="457200" y="182879"/>
            <a:ext cx="10972800" cy="914400"/>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94" dirty="0">
                <a:solidFill>
                  <a:srgbClr val="E7E6E6"/>
                </a:solidFill>
              </a:rPr>
              <a:t>Cluster</a:t>
            </a:r>
          </a:p>
        </p:txBody>
      </p:sp>
    </p:spTree>
    <p:extLst>
      <p:ext uri="{BB962C8B-B14F-4D97-AF65-F5344CB8AC3E}">
        <p14:creationId xmlns:p14="http://schemas.microsoft.com/office/powerpoint/2010/main" val="1250509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3515028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759169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dirty="0">
                <a:solidFill>
                  <a:srgbClr val="E7E6E6"/>
                </a:solidFill>
              </a:rPr>
              <a:t>Service Fabric Programming Models</a:t>
            </a: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3449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Service Fabric Cluster</a:t>
            </a: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Setup Local Cluster</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Setup Azure Cluster</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a:t>
            </a:r>
            <a:r>
              <a:rPr lang="en-US" altLang="zh-CN" sz="1800" dirty="0">
                <a:solidFill>
                  <a:schemeClr val="bg1"/>
                </a:solidFill>
                <a:latin typeface="+mn-lt"/>
              </a:rPr>
              <a:t>ervice Fabric Explorer</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8390997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0" name="Picture 9"/>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375888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25254</TotalTime>
  <Words>9508</Words>
  <Application>Microsoft Office PowerPoint</Application>
  <PresentationFormat>Widescreen</PresentationFormat>
  <Paragraphs>1465</Paragraphs>
  <Slides>72</Slides>
  <Notes>54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72</vt:i4>
      </vt:variant>
    </vt:vector>
  </HeadingPairs>
  <TitlesOfParts>
    <vt:vector size="90" baseType="lpstr">
      <vt:lpstr>Blender Pro Book</vt:lpstr>
      <vt:lpstr>KodchiangUPC</vt:lpstr>
      <vt:lpstr>MS PGothic</vt:lpstr>
      <vt:lpstr>等线</vt:lpstr>
      <vt:lpstr>等线 Light</vt:lpstr>
      <vt:lpstr>Arial</vt:lpstr>
      <vt:lpstr>Calibri</vt:lpstr>
      <vt:lpstr>Calibri Light</vt:lpstr>
      <vt:lpstr>Consolas</vt:lpstr>
      <vt:lpstr>Courier New</vt:lpstr>
      <vt:lpstr>Segoe UI</vt:lpstr>
      <vt:lpstr>Segoe UI Black</vt:lpstr>
      <vt:lpstr>Segoe UI Light</vt:lpstr>
      <vt:lpstr>Segoe UI Semibold</vt:lpstr>
      <vt:lpstr>Times New Roman</vt:lpstr>
      <vt:lpstr>Wingdings</vt:lpstr>
      <vt:lpstr>Office Theme</vt:lpstr>
      <vt:lpstr>5-30721_Build_2016_Template_Dark</vt:lpstr>
      <vt:lpstr>PowerPoint Presentation</vt:lpstr>
      <vt:lpstr>Microservices vs. Monoliths</vt:lpstr>
      <vt:lpstr>PowerPoint Presentation</vt:lpstr>
      <vt:lpstr>PowerPoint Presentation</vt:lpstr>
      <vt:lpstr>Microsoft Azure Service Fabric A platform for reliable, hyperscale, microservice-based applications</vt:lpstr>
      <vt:lpstr>PowerPoint Presentation</vt:lpstr>
      <vt:lpstr> </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type</vt:lpstr>
      <vt:lpstr>Application type</vt:lpstr>
      <vt:lpstr>Service Fabric Microservices</vt:lpstr>
      <vt:lpstr>Service Fabric Programming Models</vt:lpstr>
      <vt:lpstr>Service Fabric Programming Models</vt:lpstr>
      <vt:lpstr>Stateless Reliable Service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Stateful Reliable Service</vt:lpstr>
      <vt:lpstr>Transactionally Modifying Reliable Data</vt:lpstr>
      <vt:lpstr>Service partitioning</vt:lpstr>
      <vt:lpstr>Service partitioning</vt:lpstr>
      <vt:lpstr>Stateful Microservices - Replication</vt:lpstr>
      <vt:lpstr>Service Fabric Microservices</vt:lpstr>
      <vt:lpstr>Handling Machine Failures</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Fabric Programming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Fabric for Developers</dc:title>
  <dc:creator>Siqi Lu</dc:creator>
  <cp:lastModifiedBy>Siqi Lu</cp:lastModifiedBy>
  <cp:revision>74</cp:revision>
  <dcterms:created xsi:type="dcterms:W3CDTF">2017-01-23T08:07:55Z</dcterms:created>
  <dcterms:modified xsi:type="dcterms:W3CDTF">2017-02-14T16:46:06Z</dcterms:modified>
</cp:coreProperties>
</file>